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4E45"/>
    <a:srgbClr val="8D867D"/>
    <a:srgbClr val="68513C"/>
    <a:srgbClr val="384816"/>
    <a:srgbClr val="682C10"/>
    <a:srgbClr val="2D401C"/>
    <a:srgbClr val="336600"/>
    <a:srgbClr val="9DB551"/>
    <a:srgbClr val="41312E"/>
    <a:srgbClr val="140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80989" autoAdjust="0"/>
  </p:normalViewPr>
  <p:slideViewPr>
    <p:cSldViewPr snapToGrid="0">
      <p:cViewPr>
        <p:scale>
          <a:sx n="90" d="100"/>
          <a:sy n="90" d="100"/>
        </p:scale>
        <p:origin x="-594" y="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40" d="100"/>
          <a:sy n="140" d="100"/>
        </p:scale>
        <p:origin x="1896" y="-17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3AF20-1919-49A5-9F93-F2CAAA716539}" type="datetimeFigureOut">
              <a:rPr lang="nl-NL" smtClean="0"/>
              <a:t>10-11-2017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25EB8-F401-4C35-B9EA-4539D262B7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843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FC896-4F06-A74E-8969-C6236EE56D74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8691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Nandi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wat meer gewend geraakt en daardoor gaat het contact met de andere kinderen ook beter. </a:t>
            </a:r>
            <a:b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 gaat nu ook naar school en het gaat echt heel goed met haar.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25EB8-F401-4C35-B9EA-4539D262B781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9650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FC896-4F06-A74E-8969-C6236EE56D74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2833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 is het verhaal dat zich afspeelt in Zuid Afrika, in de stad Port Elisabeth. </a:t>
            </a:r>
            <a:b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een van de buitenwijken heeft de Kerk van de Nazarener een gebouw waar ook een Kinderontwikkelcentrum is.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25EB8-F401-4C35-B9EA-4539D262B78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5058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Elke ochtend komt Sharon, een vrijwilliger, met nog een paar vrouwen om kwart over zes bij het project om het ontbijt voor de kinderen voor te bereiden. </a:t>
            </a:r>
          </a:p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 maken dan pap in hele grote ketels.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25EB8-F401-4C35-B9EA-4539D262B78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0216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 een keer stond er een klein meisje net buiten het hek te wachten.  </a:t>
            </a:r>
            <a:r>
              <a:rPr lang="nl-NL" dirty="0">
                <a:effectLst/>
              </a:rPr>
              <a:t>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Sharon vertelde dat ze geschokt waren om haar zo alleen te zien staan. Toen ze haar vroegen hoe ze daar zo vroeg kwam, vertelde ze dat was komen lopen. </a:t>
            </a:r>
            <a:b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 was al vreemd. Maar toen ze vertelde waar ze woonde, werd het verhaal nog ongeloofwaardiger: ze had 2,5 kilometer gelopen. In naar eentje door de bush. </a:t>
            </a:r>
            <a:b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 vertelde dat ze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Nandi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heet en dat ze alleen met haar vader leeft. Ze heeft zeer weinig contact met haar moeder, omdat haar ouders zijn gescheiden. </a:t>
            </a:r>
            <a:b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vrijwilligers vertelden dat hun hart brak voor dit kleine meisje: omdat haar vader niet eens de moeite had genomen om haar te brengen. </a:t>
            </a:r>
            <a:b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 liet haar de onveilige weg in haar eentje gaan.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25EB8-F401-4C35-B9EA-4539D262B78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3391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werden getroffen door het feit dat het kleine meisje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Nandi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direct naar de kerk kwam. </a:t>
            </a:r>
            <a:b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 had blijkbaar de verwachting dat daar iemand zou zijn die haar kon helpen. </a:t>
            </a:r>
            <a:b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Blijkbaar is de kerk, en het Kinderontwikkelcentrum , een veilige haven in deze onveilige wijk van Port Elisabeth.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al helemaal voor meisjes. 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25EB8-F401-4C35-B9EA-4539D262B78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7016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Elke ochtend komen de kinderen voordat ze naar school gaan om een bord pap te eten.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25EB8-F401-4C35-B9EA-4539D262B78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3027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Veel van hen zouden anders met een lege maag naar school gaan.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25EB8-F401-4C35-B9EA-4539D262B78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7471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kinderen komen niet alleen voor pap of iets anders te eten.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 komen ook omdat het Kinderontwikkelcentrum is uitgegroeid tot een thuis voor hen. </a:t>
            </a:r>
            <a:b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 ze bij elkaar zitten, zien ze eruit als kleine gezinnen.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25EB8-F401-4C35-B9EA-4539D262B78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1951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Sinds de eerste ochtend dat we het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Nandi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ontmoetten,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er veel voor haar veranderd. </a:t>
            </a:r>
            <a:b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zijn nu een jaar verder. Ze komt nu niet meer alleen, maar reist met de bus.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25EB8-F401-4C35-B9EA-4539D262B781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0948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D86611F-C168-4CE1-9DEA-FE0209383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EA320933-52F5-4CFD-A225-D7438B494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5A1E2C0D-CC54-49C4-8B55-6D5AC0AB9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FEE3-5881-4385-B6BA-B0C2B2B031F8}" type="datetimeFigureOut">
              <a:rPr lang="nl-NL" smtClean="0"/>
              <a:t>10-11-2017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30A65745-4AC0-437D-8631-C34871F88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1F12C020-AAD2-42BE-80E7-0F6461AED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30BA-5A93-466F-ABA3-6E28371619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9134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B0D8E76-15D0-4247-A04E-E942D9CCF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3E9761D4-2DA1-4C04-844E-5B37F61F2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B8B9979D-DEC0-4D04-A4D6-3395409DC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FEE3-5881-4385-B6BA-B0C2B2B031F8}" type="datetimeFigureOut">
              <a:rPr lang="nl-NL" smtClean="0"/>
              <a:t>10-11-2017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548E9B59-DB1D-4058-A227-DD3616AD7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7349D1A5-5381-4B8A-BFA4-A418C6404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30BA-5A93-466F-ABA3-6E28371619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3129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xmlns="" id="{9EE8FD2C-62AB-4C46-8615-071B231503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00800C91-AB79-4C1D-BA51-7E8898C0A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A802158A-A6AB-4518-9165-19178688D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FEE3-5881-4385-B6BA-B0C2B2B031F8}" type="datetimeFigureOut">
              <a:rPr lang="nl-NL" smtClean="0"/>
              <a:t>10-11-2017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00CF84B2-CACB-4E91-B8C8-FD2C0671C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D51255A-A38B-40C3-A171-0F447B987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30BA-5A93-466F-ABA3-6E28371619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2628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xmlns="" id="{4BEBAD01-E59A-48CD-9129-1F42839EF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866673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34B8171-F708-45AD-ACFF-D33FE50C2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3F41083E-DD98-406D-84F7-3DFFEB318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E58ADDF7-1291-472D-BF42-CE37EE9C5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FEE3-5881-4385-B6BA-B0C2B2B031F8}" type="datetimeFigureOut">
              <a:rPr lang="nl-NL" smtClean="0"/>
              <a:t>10-11-2017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1A6A9DCF-74BB-472F-8AC6-30852CB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A6DE0A61-EE65-4D6F-9142-E371931FE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30BA-5A93-466F-ABA3-6E28371619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0931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E7775AB-A4EC-417A-846B-C938621C1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2030F00D-32C6-4E98-B014-2ACE3BEA6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943FE3A4-524F-4CC0-B52C-61C65DE4E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FEE3-5881-4385-B6BA-B0C2B2B031F8}" type="datetimeFigureOut">
              <a:rPr lang="nl-NL" smtClean="0"/>
              <a:t>10-11-2017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0F59CF8A-EC91-4A64-9955-E9D0542B7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D52617CA-06A4-4BD4-9E34-9613AD9F1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30BA-5A93-466F-ABA3-6E28371619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7637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F691B92-BD19-4884-9F92-9AF1E7C7D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1886AD9E-BDA9-4332-8CFA-E25FF4BA9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0AF3948D-E386-449B-909D-DDD5C95FF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585E9B56-C4A3-41AA-928E-A1D736B01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FEE3-5881-4385-B6BA-B0C2B2B031F8}" type="datetimeFigureOut">
              <a:rPr lang="nl-NL" smtClean="0"/>
              <a:t>10-11-2017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C95FD717-E0D8-4D96-B405-81958478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27F31FB5-D7E5-4357-9A6E-426F073B9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30BA-5A93-466F-ABA3-6E28371619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6376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1E6C07F-B82D-4D70-A08D-FF2EFB3C8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9DAA8487-BF15-48D1-B2DE-624A9397E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220C0D46-4916-43EB-AE48-42B0CB1EA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DDCFE1B3-55CD-484E-945D-EA166AC6BB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90D113CA-FB3E-4929-9552-8A7864D97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="" id="{E96B25AB-DFC4-44D2-AFA7-0DA1FA30C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FEE3-5881-4385-B6BA-B0C2B2B031F8}" type="datetimeFigureOut">
              <a:rPr lang="nl-NL" smtClean="0"/>
              <a:t>10-11-2017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="" id="{745F7E18-EE5E-4F2B-9FAC-6926AFD6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="" id="{4BDF3172-ED52-470A-B3D2-3C69F0C75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30BA-5A93-466F-ABA3-6E28371619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96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B081E61-A621-47A5-9D48-94351A84D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E5020887-789D-4C90-8692-55FD086B2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FEE3-5881-4385-B6BA-B0C2B2B031F8}" type="datetimeFigureOut">
              <a:rPr lang="nl-NL" smtClean="0"/>
              <a:t>10-11-2017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2E3E9DB7-B5E3-4E25-859F-BDA79C162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F38306B9-582F-47B1-BE32-C4FCE4C8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30BA-5A93-466F-ABA3-6E28371619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8254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87B29CA7-B19C-48CD-9587-E3BC119A1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FEE3-5881-4385-B6BA-B0C2B2B031F8}" type="datetimeFigureOut">
              <a:rPr lang="nl-NL" smtClean="0"/>
              <a:t>10-11-2017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478BD0C6-7642-4B5E-9A5D-80E63A695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CE038215-D5E5-4FB7-A0E5-388E5E597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30BA-5A93-466F-ABA3-6E28371619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3430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5DB9D4B-C54A-4B6B-B4B2-961CC2305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72509D80-ED73-44E5-A7F8-26184A064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F6345D6C-AA08-4C53-83C5-92E8AB6DF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A2C18A27-E59F-4850-85D2-740A057FF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FEE3-5881-4385-B6BA-B0C2B2B031F8}" type="datetimeFigureOut">
              <a:rPr lang="nl-NL" smtClean="0"/>
              <a:t>10-11-2017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45CE6B2F-5809-4DDE-8B9A-AEECA465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757E1DD9-4351-45CF-8886-431861F6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30BA-5A93-466F-ABA3-6E28371619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1798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B3F184-AF9C-4D1B-97BB-149F042A1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="" id="{F327C20E-B718-49EB-ACD3-D89CAC632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A6982FE0-1AF1-440C-9A77-A2AA698CDD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415E7A8A-8664-4EF3-82C4-7D6071E06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FEE3-5881-4385-B6BA-B0C2B2B031F8}" type="datetimeFigureOut">
              <a:rPr lang="nl-NL" smtClean="0"/>
              <a:t>10-11-2017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C8A81A47-E31A-4C36-AEE4-8FFD495A1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B844A13E-A77C-434D-BEBB-BC4FC4845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830BA-5A93-466F-ABA3-6E28371619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1155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E75BF68F-576D-4EEF-B618-E02FAA2D2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429CBAB5-B7FB-4816-BDB7-9085700FE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BAFA7A8F-BADB-4ADC-8661-096691958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8FEE3-5881-4385-B6BA-B0C2B2B031F8}" type="datetimeFigureOut">
              <a:rPr lang="nl-NL" smtClean="0"/>
              <a:t>10-11-2017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03E2480B-035C-4699-88ED-D6271FFE57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EA0E43B6-6C87-4BBE-B913-5C1A77BA4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30BA-5A93-466F-ABA3-6E28371619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48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65995D61-BB9A-4AE7-98EA-80D3E335A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98" t="3226" r="15522" b="15039"/>
          <a:stretch/>
        </p:blipFill>
        <p:spPr>
          <a:xfrm rot="5400000">
            <a:off x="2659219" y="-2684221"/>
            <a:ext cx="6873569" cy="1219200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48E43040-CAE8-441C-9CED-4DA7B78C2088}"/>
              </a:ext>
            </a:extLst>
          </p:cNvPr>
          <p:cNvSpPr txBox="1">
            <a:spLocks/>
          </p:cNvSpPr>
          <p:nvPr/>
        </p:nvSpPr>
        <p:spPr>
          <a:xfrm>
            <a:off x="1098405" y="1759882"/>
            <a:ext cx="8229600" cy="3303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nl-NL" b="1" spc="300" dirty="0">
                <a:solidFill>
                  <a:schemeClr val="bg1"/>
                </a:solidFill>
              </a:rPr>
              <a:t>Een verhaal </a:t>
            </a:r>
          </a:p>
          <a:p>
            <a:pPr fontAlgn="base"/>
            <a:endParaRPr lang="nl-NL" b="1" spc="300" dirty="0">
              <a:solidFill>
                <a:schemeClr val="bg1"/>
              </a:solidFill>
            </a:endParaRPr>
          </a:p>
          <a:p>
            <a:pPr fontAlgn="base"/>
            <a:r>
              <a:rPr lang="nl-NL" b="1" spc="300" dirty="0">
                <a:solidFill>
                  <a:schemeClr val="bg1"/>
                </a:solidFill>
              </a:rPr>
              <a:t>Over kansarme kinderen</a:t>
            </a:r>
          </a:p>
          <a:p>
            <a:pPr fontAlgn="base"/>
            <a:endParaRPr lang="nl-NL" b="1" spc="300" dirty="0">
              <a:solidFill>
                <a:schemeClr val="bg1"/>
              </a:solidFill>
            </a:endParaRPr>
          </a:p>
          <a:p>
            <a:pPr fontAlgn="base"/>
            <a:r>
              <a:rPr lang="nl-NL" b="1" spc="300" dirty="0">
                <a:solidFill>
                  <a:schemeClr val="bg1"/>
                </a:solidFill>
              </a:rPr>
              <a:t>Die weer </a:t>
            </a:r>
            <a:r>
              <a:rPr lang="nl-NL" sz="4300" spc="300" dirty="0">
                <a:solidFill>
                  <a:srgbClr val="C93F91"/>
                </a:solidFill>
              </a:rPr>
              <a:t>hoop</a:t>
            </a:r>
            <a:r>
              <a:rPr lang="nl-NL" b="1" spc="300" dirty="0">
                <a:solidFill>
                  <a:schemeClr val="bg1"/>
                </a:solidFill>
              </a:rPr>
              <a:t> krijgen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01036252-1537-45D2-8E17-645C093C9254}"/>
              </a:ext>
            </a:extLst>
          </p:cNvPr>
          <p:cNvSpPr txBox="1">
            <a:spLocks/>
          </p:cNvSpPr>
          <p:nvPr/>
        </p:nvSpPr>
        <p:spPr>
          <a:xfrm>
            <a:off x="1213320" y="6189793"/>
            <a:ext cx="4211960" cy="686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nl-NL" sz="2800" b="1" cap="none" spc="300" dirty="0">
                <a:solidFill>
                  <a:schemeClr val="bg1"/>
                </a:solidFill>
                <a:latin typeface="Calibri" panose="020F0502020204030204" pitchFamily="34" charset="0"/>
              </a:rPr>
              <a:t>Kinderadoptieplan		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6EC7E5E8-203D-4EB7-A684-5AF823D68FF3}"/>
              </a:ext>
            </a:extLst>
          </p:cNvPr>
          <p:cNvSpPr txBox="1">
            <a:spLocks/>
          </p:cNvSpPr>
          <p:nvPr/>
        </p:nvSpPr>
        <p:spPr>
          <a:xfrm>
            <a:off x="5934713" y="6189794"/>
            <a:ext cx="4211960" cy="686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base"/>
            <a:r>
              <a:rPr lang="nl-NL" sz="2800" b="1" cap="none" spc="300" dirty="0">
                <a:solidFill>
                  <a:schemeClr val="bg1"/>
                </a:solidFill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0CCBD7B7-85CC-4EFD-9137-52F70EE99408}"/>
              </a:ext>
            </a:extLst>
          </p:cNvPr>
          <p:cNvSpPr txBox="1">
            <a:spLocks/>
          </p:cNvSpPr>
          <p:nvPr/>
        </p:nvSpPr>
        <p:spPr>
          <a:xfrm>
            <a:off x="7532199" y="5980333"/>
            <a:ext cx="3928472" cy="686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base"/>
            <a:r>
              <a:rPr lang="nl-NL" sz="2300" b="1" cap="none" spc="300" dirty="0">
                <a:solidFill>
                  <a:schemeClr val="bg1"/>
                </a:solidFill>
                <a:latin typeface="Calibri" panose="020F0502020204030204" pitchFamily="34" charset="0"/>
              </a:rPr>
              <a:t>Kerk van de Nazarener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47EAFDB7-3E89-4B18-95E4-2ED7609BA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98" y="466345"/>
            <a:ext cx="4180679" cy="222376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7399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93583BD8-0B16-4792-A5BC-2706D1E2A8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98" t="3226" r="15522" b="15039"/>
          <a:stretch/>
        </p:blipFill>
        <p:spPr>
          <a:xfrm rot="5400000">
            <a:off x="2659219" y="-2684221"/>
            <a:ext cx="6873569" cy="12192004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64FE556F-CC44-4DA9-8522-0085D5D8C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7" y="264696"/>
            <a:ext cx="4235115" cy="6352675"/>
          </a:xfrm>
          <a:ln w="25400">
            <a:solidFill>
              <a:schemeClr val="bg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3E1CD00D-38B7-423E-9795-7D730B9B4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96" y="834189"/>
            <a:ext cx="6464968" cy="4652211"/>
          </a:xfrm>
        </p:spPr>
        <p:txBody>
          <a:bodyPr>
            <a:noAutofit/>
          </a:bodyPr>
          <a:lstStyle/>
          <a:p>
            <a:pPr algn="r"/>
            <a:r>
              <a:rPr lang="nl-NL" sz="4000" b="1" cap="all" spc="300" dirty="0" err="1">
                <a:solidFill>
                  <a:schemeClr val="bg1"/>
                </a:solidFill>
              </a:rPr>
              <a:t>Nandi</a:t>
            </a:r>
            <a:r>
              <a:rPr lang="nl-NL" sz="4000" b="1" cap="all" spc="300" dirty="0">
                <a:solidFill>
                  <a:schemeClr val="bg1"/>
                </a:solidFill>
              </a:rPr>
              <a:t> is wat meer gewend geraakt. </a:t>
            </a:r>
            <a:br>
              <a:rPr lang="nl-NL" sz="4000" b="1" cap="all" spc="300" dirty="0">
                <a:solidFill>
                  <a:schemeClr val="bg1"/>
                </a:solidFill>
              </a:rPr>
            </a:br>
            <a:r>
              <a:rPr lang="nl-NL" sz="4000" b="1" cap="all" spc="300" dirty="0">
                <a:solidFill>
                  <a:schemeClr val="bg1"/>
                </a:solidFill>
              </a:rPr>
              <a:t/>
            </a:r>
            <a:br>
              <a:rPr lang="nl-NL" sz="4000" b="1" cap="all" spc="300" dirty="0">
                <a:solidFill>
                  <a:schemeClr val="bg1"/>
                </a:solidFill>
              </a:rPr>
            </a:br>
            <a:r>
              <a:rPr lang="nl-NL" sz="4000" b="1" cap="all" spc="300" dirty="0">
                <a:solidFill>
                  <a:schemeClr val="bg1"/>
                </a:solidFill>
              </a:rPr>
              <a:t>Ze gaat nu ook naar school.</a:t>
            </a:r>
            <a:br>
              <a:rPr lang="nl-NL" sz="4000" b="1" cap="all" spc="300" dirty="0">
                <a:solidFill>
                  <a:schemeClr val="bg1"/>
                </a:solidFill>
              </a:rPr>
            </a:br>
            <a:r>
              <a:rPr lang="nl-NL" sz="4000" b="1" cap="all" spc="300" dirty="0">
                <a:solidFill>
                  <a:schemeClr val="bg1"/>
                </a:solidFill>
              </a:rPr>
              <a:t/>
            </a:r>
            <a:br>
              <a:rPr lang="nl-NL" sz="4000" b="1" cap="all" spc="300" dirty="0">
                <a:solidFill>
                  <a:schemeClr val="bg1"/>
                </a:solidFill>
              </a:rPr>
            </a:br>
            <a:r>
              <a:rPr lang="nl-NL" sz="4000" b="1" cap="all" spc="300" dirty="0">
                <a:solidFill>
                  <a:schemeClr val="bg1"/>
                </a:solidFill>
              </a:rPr>
              <a:t>Het gaat inmiddels </a:t>
            </a:r>
            <a:br>
              <a:rPr lang="nl-NL" sz="4000" b="1" cap="all" spc="300" dirty="0">
                <a:solidFill>
                  <a:schemeClr val="bg1"/>
                </a:solidFill>
              </a:rPr>
            </a:br>
            <a:r>
              <a:rPr lang="nl-NL" sz="4000" b="1" cap="all" spc="300" dirty="0">
                <a:solidFill>
                  <a:schemeClr val="bg1"/>
                </a:solidFill>
              </a:rPr>
              <a:t>echt heel goed met haar.</a:t>
            </a:r>
          </a:p>
        </p:txBody>
      </p:sp>
    </p:spTree>
    <p:extLst>
      <p:ext uri="{BB962C8B-B14F-4D97-AF65-F5344CB8AC3E}">
        <p14:creationId xmlns:p14="http://schemas.microsoft.com/office/powerpoint/2010/main" val="160074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65995D61-BB9A-4AE7-98EA-80D3E335A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4853" b="16591"/>
          <a:stretch/>
        </p:blipFill>
        <p:spPr>
          <a:xfrm rot="5400000">
            <a:off x="2666998" y="-2667000"/>
            <a:ext cx="6858002" cy="121920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48E43040-CAE8-441C-9CED-4DA7B78C2088}"/>
              </a:ext>
            </a:extLst>
          </p:cNvPr>
          <p:cNvSpPr txBox="1">
            <a:spLocks/>
          </p:cNvSpPr>
          <p:nvPr/>
        </p:nvSpPr>
        <p:spPr>
          <a:xfrm>
            <a:off x="2114872" y="138999"/>
            <a:ext cx="8229600" cy="1057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nl-NL" dirty="0">
                <a:solidFill>
                  <a:schemeClr val="bg1"/>
                </a:solidFill>
              </a:rPr>
              <a:t>Geef kinderen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DF16AC1E-82DA-4BE5-A1AD-40CE57137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5" y="1844830"/>
            <a:ext cx="8005143" cy="425805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4768778-8AD7-4C1C-9B82-04C58C2C96A6}"/>
              </a:ext>
            </a:extLst>
          </p:cNvPr>
          <p:cNvSpPr txBox="1">
            <a:spLocks/>
          </p:cNvSpPr>
          <p:nvPr/>
        </p:nvSpPr>
        <p:spPr>
          <a:xfrm>
            <a:off x="2042864" y="980731"/>
            <a:ext cx="8229600" cy="1057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nl-NL" spc="300" dirty="0">
                <a:solidFill>
                  <a:schemeClr val="bg1"/>
                </a:solidFill>
              </a:rPr>
              <a:t>een </a:t>
            </a:r>
            <a:r>
              <a:rPr lang="nl-NL" spc="300" dirty="0">
                <a:solidFill>
                  <a:srgbClr val="C93F91"/>
                </a:solidFill>
              </a:rPr>
              <a:t>hoopvolle</a:t>
            </a:r>
            <a:r>
              <a:rPr lang="nl-NL" spc="300" dirty="0">
                <a:solidFill>
                  <a:schemeClr val="bg1"/>
                </a:solidFill>
              </a:rPr>
              <a:t> toekomst !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01036252-1537-45D2-8E17-645C093C9254}"/>
              </a:ext>
            </a:extLst>
          </p:cNvPr>
          <p:cNvSpPr txBox="1">
            <a:spLocks/>
          </p:cNvSpPr>
          <p:nvPr/>
        </p:nvSpPr>
        <p:spPr>
          <a:xfrm>
            <a:off x="2063552" y="6186990"/>
            <a:ext cx="4211960" cy="686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nl-NL" sz="2800" b="1" cap="none" spc="300" dirty="0">
                <a:solidFill>
                  <a:schemeClr val="bg1"/>
                </a:solidFill>
                <a:latin typeface="Calibri" panose="020F0502020204030204" pitchFamily="34" charset="0"/>
              </a:rPr>
              <a:t>Kinderadoptieplan		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6EC7E5E8-203D-4EB7-A684-5AF823D68FF3}"/>
              </a:ext>
            </a:extLst>
          </p:cNvPr>
          <p:cNvSpPr txBox="1">
            <a:spLocks/>
          </p:cNvSpPr>
          <p:nvPr/>
        </p:nvSpPr>
        <p:spPr>
          <a:xfrm>
            <a:off x="5934713" y="6189794"/>
            <a:ext cx="4211960" cy="686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base"/>
            <a:r>
              <a:rPr lang="nl-NL" sz="2800" b="1" cap="none" spc="300" dirty="0">
                <a:solidFill>
                  <a:schemeClr val="bg1"/>
                </a:solidFill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0CCBD7B7-85CC-4EFD-9137-52F70EE99408}"/>
              </a:ext>
            </a:extLst>
          </p:cNvPr>
          <p:cNvSpPr txBox="1">
            <a:spLocks/>
          </p:cNvSpPr>
          <p:nvPr/>
        </p:nvSpPr>
        <p:spPr>
          <a:xfrm>
            <a:off x="6271984" y="6028458"/>
            <a:ext cx="3928472" cy="686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base"/>
            <a:r>
              <a:rPr lang="nl-NL" sz="2300" b="1" cap="none" spc="300" dirty="0">
                <a:solidFill>
                  <a:schemeClr val="bg1"/>
                </a:solidFill>
                <a:latin typeface="Calibri" panose="020F0502020204030204" pitchFamily="34" charset="0"/>
              </a:rPr>
              <a:t>Kerk van de Nazarener</a:t>
            </a:r>
          </a:p>
        </p:txBody>
      </p:sp>
    </p:spTree>
    <p:extLst>
      <p:ext uri="{BB962C8B-B14F-4D97-AF65-F5344CB8AC3E}">
        <p14:creationId xmlns:p14="http://schemas.microsoft.com/office/powerpoint/2010/main" val="13989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62234FA-AC79-4596-BC59-0E0590C01A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7CA3299E-2B54-4AB6-A6F8-6D67B589D1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4" b="172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xmlns="" id="{AE2B28B5-A8A1-4300-BF08-F61817CE6C6B}"/>
              </a:ext>
            </a:extLst>
          </p:cNvPr>
          <p:cNvSpPr/>
          <p:nvPr/>
        </p:nvSpPr>
        <p:spPr>
          <a:xfrm>
            <a:off x="-56144" y="5393884"/>
            <a:ext cx="12304295" cy="1464117"/>
          </a:xfrm>
          <a:prstGeom prst="rect">
            <a:avLst/>
          </a:prstGeom>
          <a:solidFill>
            <a:srgbClr val="38481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3A1330D7-3CC0-4214-9A5F-58F0684E43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927" y="5572223"/>
            <a:ext cx="11277600" cy="693236"/>
          </a:xfrm>
        </p:spPr>
        <p:txBody>
          <a:bodyPr>
            <a:noAutofit/>
          </a:bodyPr>
          <a:lstStyle/>
          <a:p>
            <a:r>
              <a:rPr lang="nl-NL" sz="4400" cap="all" spc="3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Zuid Afrika, aan de rand van de stad Port Elisabeth</a:t>
            </a:r>
          </a:p>
        </p:txBody>
      </p:sp>
    </p:spTree>
    <p:extLst>
      <p:ext uri="{BB962C8B-B14F-4D97-AF65-F5344CB8AC3E}">
        <p14:creationId xmlns:p14="http://schemas.microsoft.com/office/powerpoint/2010/main" val="214345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xmlns="" id="{B3FEA200-438D-4D29-B295-CE102539C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19203405-17A2-4A1A-9334-786DC5C193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8084" b="16916"/>
          <a:stretch/>
        </p:blipFill>
        <p:spPr>
          <a:xfrm>
            <a:off x="6" y="0"/>
            <a:ext cx="12191999" cy="685800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xmlns="" id="{EFF44765-9DE3-448C-BF44-719BAF67AA3B}"/>
              </a:ext>
            </a:extLst>
          </p:cNvPr>
          <p:cNvSpPr/>
          <p:nvPr/>
        </p:nvSpPr>
        <p:spPr>
          <a:xfrm>
            <a:off x="0" y="5470357"/>
            <a:ext cx="12192000" cy="1134603"/>
          </a:xfrm>
          <a:prstGeom prst="rect">
            <a:avLst/>
          </a:prstGeom>
          <a:solidFill>
            <a:srgbClr val="682C1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345CE446-738A-4680-BC67-7B92B9D58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74876"/>
            <a:ext cx="11935327" cy="1325563"/>
          </a:xfrm>
        </p:spPr>
        <p:txBody>
          <a:bodyPr>
            <a:normAutofit/>
          </a:bodyPr>
          <a:lstStyle/>
          <a:p>
            <a:pPr algn="ctr"/>
            <a:r>
              <a:rPr lang="nl-NL" cap="all" spc="300" dirty="0">
                <a:solidFill>
                  <a:srgbClr val="00B0F0"/>
                </a:solidFill>
              </a:rPr>
              <a:t>Sharon en de andere vrijwilligers maken de pap klaar</a:t>
            </a:r>
          </a:p>
        </p:txBody>
      </p:sp>
    </p:spTree>
    <p:extLst>
      <p:ext uri="{BB962C8B-B14F-4D97-AF65-F5344CB8AC3E}">
        <p14:creationId xmlns:p14="http://schemas.microsoft.com/office/powerpoint/2010/main" val="201741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79F00BE4-00AA-4A22-99DF-8ED9F1C63C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" t="8881" b="16901"/>
          <a:stretch/>
        </p:blipFill>
        <p:spPr>
          <a:xfrm>
            <a:off x="-64169" y="-41860"/>
            <a:ext cx="12256169" cy="6858000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EDD9F456-30B6-42D3-B04C-C66F1828D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405" y="1695916"/>
            <a:ext cx="5093959" cy="3414545"/>
          </a:xfr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xmlns="" id="{7ED764F2-EDD5-4BA5-81B6-E9B24B0BB503}"/>
              </a:ext>
            </a:extLst>
          </p:cNvPr>
          <p:cNvSpPr/>
          <p:nvPr/>
        </p:nvSpPr>
        <p:spPr>
          <a:xfrm>
            <a:off x="-56145" y="5438277"/>
            <a:ext cx="12304295" cy="1195721"/>
          </a:xfrm>
          <a:prstGeom prst="rect">
            <a:avLst/>
          </a:prstGeom>
          <a:solidFill>
            <a:srgbClr val="534E45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06B7D77C-F98A-4B47-A21A-EC82F1901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69592"/>
            <a:ext cx="11983453" cy="1325563"/>
          </a:xfrm>
        </p:spPr>
        <p:txBody>
          <a:bodyPr/>
          <a:lstStyle/>
          <a:p>
            <a:pPr algn="ctr"/>
            <a:r>
              <a:rPr lang="nl-NL" cap="all" spc="300" dirty="0">
                <a:solidFill>
                  <a:srgbClr val="00B0F0"/>
                </a:solidFill>
              </a:rPr>
              <a:t>Een klein meisje wacht buiten het hek</a:t>
            </a:r>
          </a:p>
        </p:txBody>
      </p:sp>
    </p:spTree>
    <p:extLst>
      <p:ext uri="{BB962C8B-B14F-4D97-AF65-F5344CB8AC3E}">
        <p14:creationId xmlns:p14="http://schemas.microsoft.com/office/powerpoint/2010/main" val="166342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884DFBCC-9A41-47FD-A6A7-A4B7B4824B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" t="8881" b="16901"/>
          <a:stretch/>
        </p:blipFill>
        <p:spPr>
          <a:xfrm>
            <a:off x="-64169" y="-25817"/>
            <a:ext cx="12256169" cy="6858000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96F63544-1CF5-4765-B88E-1FCE5D975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838" y="1027905"/>
            <a:ext cx="6527007" cy="4351339"/>
          </a:xfr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xmlns="" id="{9CBB957F-B1E1-4D69-A208-1832D2687442}"/>
              </a:ext>
            </a:extLst>
          </p:cNvPr>
          <p:cNvSpPr/>
          <p:nvPr/>
        </p:nvSpPr>
        <p:spPr>
          <a:xfrm>
            <a:off x="-112295" y="5371768"/>
            <a:ext cx="12304295" cy="1195721"/>
          </a:xfrm>
          <a:prstGeom prst="rect">
            <a:avLst/>
          </a:prstGeom>
          <a:solidFill>
            <a:srgbClr val="534E45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7FDC0C01-6BC1-47AE-B3AF-E1C52D48B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63" y="5149515"/>
            <a:ext cx="11758863" cy="1626520"/>
          </a:xfrm>
        </p:spPr>
        <p:txBody>
          <a:bodyPr/>
          <a:lstStyle/>
          <a:p>
            <a:pPr algn="ctr"/>
            <a:r>
              <a:rPr lang="nl-NL" cap="all" spc="300" dirty="0">
                <a:solidFill>
                  <a:srgbClr val="00B0F0"/>
                </a:solidFill>
              </a:rPr>
              <a:t>Een onveilige wijk van Port Elisabeth</a:t>
            </a:r>
          </a:p>
        </p:txBody>
      </p:sp>
    </p:spTree>
    <p:extLst>
      <p:ext uri="{BB962C8B-B14F-4D97-AF65-F5344CB8AC3E}">
        <p14:creationId xmlns:p14="http://schemas.microsoft.com/office/powerpoint/2010/main" val="370753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87D290A4-6B87-4D62-BB20-E9B01BA19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" t="16395"/>
          <a:stretch/>
        </p:blipFill>
        <p:spPr>
          <a:xfrm>
            <a:off x="0" y="-116137"/>
            <a:ext cx="12192000" cy="6858000"/>
          </a:xfr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xmlns="" id="{373C77F1-9138-4C98-8556-9A6FDFD529D8}"/>
              </a:ext>
            </a:extLst>
          </p:cNvPr>
          <p:cNvSpPr/>
          <p:nvPr/>
        </p:nvSpPr>
        <p:spPr>
          <a:xfrm>
            <a:off x="6" y="5354685"/>
            <a:ext cx="12304295" cy="1195721"/>
          </a:xfrm>
          <a:prstGeom prst="rect">
            <a:avLst/>
          </a:prstGeom>
          <a:solidFill>
            <a:srgbClr val="534E45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B6EFB4A0-7216-477F-8F9C-A7CAB4620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16" y="5289760"/>
            <a:ext cx="10515600" cy="1325563"/>
          </a:xfrm>
        </p:spPr>
        <p:txBody>
          <a:bodyPr/>
          <a:lstStyle/>
          <a:p>
            <a:r>
              <a:rPr lang="nl-NL" cap="all" spc="300" dirty="0">
                <a:solidFill>
                  <a:srgbClr val="00B0F0"/>
                </a:solidFill>
              </a:rPr>
              <a:t>In de rij voor een bord pap</a:t>
            </a:r>
          </a:p>
        </p:txBody>
      </p:sp>
    </p:spTree>
    <p:extLst>
      <p:ext uri="{BB962C8B-B14F-4D97-AF65-F5344CB8AC3E}">
        <p14:creationId xmlns:p14="http://schemas.microsoft.com/office/powerpoint/2010/main" val="180023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80937E2F-F560-41B6-8ADE-633146C38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5" t="11737"/>
          <a:stretch/>
        </p:blipFill>
        <p:spPr>
          <a:xfrm>
            <a:off x="-256673" y="0"/>
            <a:ext cx="12448673" cy="71628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C50E0DBA-9719-4C5A-9773-34FF4B29C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09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A38B31B4-0910-48BB-8BAE-B8351972A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6" b="7004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xmlns="" id="{48BA3CDE-EDDD-4A51-B24F-745459FFB25F}"/>
              </a:ext>
            </a:extLst>
          </p:cNvPr>
          <p:cNvSpPr/>
          <p:nvPr/>
        </p:nvSpPr>
        <p:spPr>
          <a:xfrm>
            <a:off x="6" y="5354685"/>
            <a:ext cx="12304295" cy="1195721"/>
          </a:xfrm>
          <a:prstGeom prst="rect">
            <a:avLst/>
          </a:prstGeom>
          <a:solidFill>
            <a:srgbClr val="534E45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FFC9A719-F52D-4052-939A-04050E408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675" y="5225885"/>
            <a:ext cx="1051560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nl-NL" cap="all" spc="300" dirty="0">
                <a:solidFill>
                  <a:srgbClr val="00B0F0"/>
                </a:solidFill>
              </a:rPr>
              <a:t>Het Kinderontwikkelcentrum </a:t>
            </a:r>
            <a:br>
              <a:rPr lang="nl-NL" cap="all" spc="300" dirty="0">
                <a:solidFill>
                  <a:srgbClr val="00B0F0"/>
                </a:solidFill>
              </a:rPr>
            </a:br>
            <a:r>
              <a:rPr lang="nl-NL" cap="all" spc="300" dirty="0">
                <a:solidFill>
                  <a:srgbClr val="00B0F0"/>
                </a:solidFill>
              </a:rPr>
              <a:t>is uitgegroeid tot een thuis voor hen</a:t>
            </a:r>
          </a:p>
        </p:txBody>
      </p:sp>
    </p:spTree>
    <p:extLst>
      <p:ext uri="{BB962C8B-B14F-4D97-AF65-F5344CB8AC3E}">
        <p14:creationId xmlns:p14="http://schemas.microsoft.com/office/powerpoint/2010/main" val="116786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6B377D50-8669-4EF8-8427-026810014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t="20863" b="5015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xmlns="" id="{407AD3DB-5C5C-4B6A-ADF1-8020679E6362}"/>
              </a:ext>
            </a:extLst>
          </p:cNvPr>
          <p:cNvSpPr/>
          <p:nvPr/>
        </p:nvSpPr>
        <p:spPr>
          <a:xfrm>
            <a:off x="-56145" y="5354684"/>
            <a:ext cx="12304295" cy="1195721"/>
          </a:xfrm>
          <a:prstGeom prst="rect">
            <a:avLst/>
          </a:prstGeom>
          <a:solidFill>
            <a:srgbClr val="534E45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E4D60AB-60C7-4EF3-A585-E17777D83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043" y="5289760"/>
            <a:ext cx="10515600" cy="1325563"/>
          </a:xfrm>
        </p:spPr>
        <p:txBody>
          <a:bodyPr/>
          <a:lstStyle/>
          <a:p>
            <a:pPr algn="r"/>
            <a:r>
              <a:rPr lang="nl-NL" b="1" cap="all" spc="300" dirty="0">
                <a:solidFill>
                  <a:srgbClr val="00B0F0"/>
                </a:solidFill>
              </a:rPr>
              <a:t>Met de bus naar het </a:t>
            </a:r>
            <a:br>
              <a:rPr lang="nl-NL" b="1" cap="all" spc="300" dirty="0">
                <a:solidFill>
                  <a:srgbClr val="00B0F0"/>
                </a:solidFill>
              </a:rPr>
            </a:br>
            <a:r>
              <a:rPr lang="nl-NL" b="1" cap="all" spc="300" dirty="0">
                <a:solidFill>
                  <a:srgbClr val="00B0F0"/>
                </a:solidFill>
              </a:rPr>
              <a:t>Kinderontwikkelcentrum</a:t>
            </a:r>
          </a:p>
        </p:txBody>
      </p:sp>
    </p:spTree>
    <p:extLst>
      <p:ext uri="{BB962C8B-B14F-4D97-AF65-F5344CB8AC3E}">
        <p14:creationId xmlns:p14="http://schemas.microsoft.com/office/powerpoint/2010/main" val="6578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</TotalTime>
  <Words>272</Words>
  <Application>Microsoft Office PowerPoint</Application>
  <PresentationFormat>Aangepast</PresentationFormat>
  <Paragraphs>48</Paragraphs>
  <Slides>11</Slides>
  <Notes>11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2" baseType="lpstr">
      <vt:lpstr>Kantoorthema</vt:lpstr>
      <vt:lpstr>PowerPoint-presentatie</vt:lpstr>
      <vt:lpstr>PowerPoint-presentatie</vt:lpstr>
      <vt:lpstr>Sharon en de andere vrijwilligers maken de pap klaar</vt:lpstr>
      <vt:lpstr>Een klein meisje wacht buiten het hek</vt:lpstr>
      <vt:lpstr>Een onveilige wijk van Port Elisabeth</vt:lpstr>
      <vt:lpstr>In de rij voor een bord pap</vt:lpstr>
      <vt:lpstr>PowerPoint-presentatie</vt:lpstr>
      <vt:lpstr>Het Kinderontwikkelcentrum  is uitgegroeid tot een thuis voor hen</vt:lpstr>
      <vt:lpstr>Met de bus naar het  Kinderontwikkelcentrum</vt:lpstr>
      <vt:lpstr>Nandi is wat meer gewend geraakt.   Ze gaat nu ook naar school.  Het gaat inmiddels  echt heel goed met haar.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 Inden, 2017</dc:creator>
  <cp:lastModifiedBy>Jan Inden, 2017</cp:lastModifiedBy>
  <cp:revision>18</cp:revision>
  <dcterms:created xsi:type="dcterms:W3CDTF">2017-10-31T12:44:09Z</dcterms:created>
  <dcterms:modified xsi:type="dcterms:W3CDTF">2017-11-10T15:18:06Z</dcterms:modified>
</cp:coreProperties>
</file>