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7" r:id="rId2"/>
    <p:sldId id="264" r:id="rId3"/>
    <p:sldId id="274" r:id="rId4"/>
    <p:sldId id="273" r:id="rId5"/>
    <p:sldId id="275" r:id="rId6"/>
    <p:sldId id="263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DB9"/>
    <a:srgbClr val="29AECD"/>
    <a:srgbClr val="3CBAD8"/>
    <a:srgbClr val="30C6E4"/>
    <a:srgbClr val="17D7FD"/>
    <a:srgbClr val="008FE6"/>
    <a:srgbClr val="C93F91"/>
    <a:srgbClr val="FF40FF"/>
    <a:srgbClr val="2E9DB4"/>
    <a:srgbClr val="C93F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5" autoAdjust="0"/>
    <p:restoredTop sz="78454" autoAdjust="0"/>
  </p:normalViewPr>
  <p:slideViewPr>
    <p:cSldViewPr>
      <p:cViewPr varScale="1">
        <p:scale>
          <a:sx n="77" d="100"/>
          <a:sy n="77" d="100"/>
        </p:scale>
        <p:origin x="20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1668" y="-20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C5DC0-DAD4-8845-8666-5355E7FF7485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FC896-4F06-A74E-8969-C6236EE56D7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55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Wie van jullie kende het Kinderadoptieplan?</a:t>
            </a:r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(vragen om vingers)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 dan ben ik vandaag niet voor niets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Of, als er heel veel vingers omhoog gaan kan je zeggen: Da’s mooi om te zien.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C896-4F06-A74E-8969-C6236EE56D7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525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Laatst las ik in de krant een artikel over jonge kinderen die moesten werken.</a:t>
            </a:r>
          </a:p>
          <a:p>
            <a:r>
              <a:rPr lang="nl-NL" dirty="0"/>
              <a:t>Wist je dat er 120 miljoen kinderen zijn die moeten werken?</a:t>
            </a:r>
            <a:br>
              <a:rPr lang="nl-NL" dirty="0"/>
            </a:br>
            <a:r>
              <a:rPr lang="nl-NL" dirty="0"/>
              <a:t>En die 120 miljoen hebben nog nooit een school van binnen gezien.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En er zijn ook heel veel kinderen die niet elke dag te eten krijgen.</a:t>
            </a:r>
          </a:p>
          <a:p>
            <a:r>
              <a:rPr lang="nl-NL" dirty="0"/>
              <a:t>Zij hebben eigenlijk geen toekomst.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kan mij overrompelen als ik dat lees. Soms kan het me lam leggen.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 aan de andere kant denk ik dan tegelijk: yes maar we hebben wel het Kinderadoptieplan!! </a:t>
            </a:r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C896-4F06-A74E-8969-C6236EE56D7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589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Wat is het Kinderadoptieplan?</a:t>
            </a:r>
            <a:br>
              <a:rPr lang="nl-NL" dirty="0"/>
            </a:br>
            <a:endParaRPr lang="nl-NL" dirty="0"/>
          </a:p>
          <a:p>
            <a:r>
              <a:rPr lang="nl-NL" dirty="0"/>
              <a:t>Het is een plan om kansarme kinderen te steunen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werken via het wereldwijde netwerk van de Kerk van de Nazarener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mensen van de lokale kerken weten welk kind het meest hulp nodig heeft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kinderen worden opgenomen in het Kinderadoptieplan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kunnen ze wel naar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krijgen ze elke dag een voedzame maaltijd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C896-4F06-A74E-8969-C6236EE56D7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208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kinderen krijgen niet alleen voedsel en onderwijs.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is een aanpak waarbij alle aspecten van het opgroeien van een kind aan bod komen.</a:t>
            </a:r>
            <a:b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 is er aandacht voor Lichamelijke ontwikkeling. Zo leren ze bijvoorbeeld dat het belangrijks is om je handen te wassen en wordt veel gedaan aan sport en spel.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 leren ze vaardigheden zoals conflicthantering, omgang met ouders en krijgen ze lessen over bijvoorbeeld seksualiteit.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dirty="0"/>
              <a:t>Alle kinderen krijgen het evangelie van Jezus Christus te horen. Kinderen kunnen ongeacht hun religieuze achtergrond deelnemen aan de programma’s. </a:t>
            </a:r>
          </a:p>
          <a:p>
            <a:r>
              <a:rPr lang="nl-NL" dirty="0"/>
              <a:t>Gods boodschap van onvoorwaardelijke liefde maakt vaak een grote indruk op de kinderen.</a:t>
            </a:r>
          </a:p>
          <a:p>
            <a:endParaRPr lang="nl-NL" dirty="0"/>
          </a:p>
          <a:p>
            <a:r>
              <a:rPr lang="nl-NL" dirty="0"/>
              <a:t>In de projecten krijgen de kinderen liefde en zorg. Ze kunnen er kind zijn. Dat staat vaak in schril contrast met de thuissituatie en de wijk waarin ze wonen.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C896-4F06-A74E-8969-C6236EE56D7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67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Ik vertelde net dat er 120 miljoen kinderen niet naar school gaan.</a:t>
            </a:r>
          </a:p>
          <a:p>
            <a:r>
              <a:rPr lang="nl-NL" dirty="0"/>
              <a:t>En dat zulke grote aantallen ons lam kunnen maken.</a:t>
            </a:r>
          </a:p>
          <a:p>
            <a:r>
              <a:rPr lang="nl-NL" dirty="0"/>
              <a:t>Wat mij daarbij helpt is om te bedenken dat ik wel het leven van EEN kind kan veranderen.</a:t>
            </a:r>
          </a:p>
          <a:p>
            <a:endParaRPr lang="nl-NL" dirty="0"/>
          </a:p>
          <a:p>
            <a:r>
              <a:rPr lang="nl-NL" dirty="0"/>
              <a:t>Er zijn meerdere manieren waarop je mee kunt doen:</a:t>
            </a:r>
          </a:p>
          <a:p>
            <a:endParaRPr lang="nl-NL" dirty="0"/>
          </a:p>
          <a:p>
            <a:r>
              <a:rPr lang="nl-NL" dirty="0"/>
              <a:t>- Of je geeft een kind elke dag een voedzame maaltijd. Dat kost € 12,5 per maand.</a:t>
            </a:r>
          </a:p>
          <a:p>
            <a:r>
              <a:rPr lang="nl-NL" dirty="0"/>
              <a:t>- Of je geeft een kind onderwijs. Dat kost € 27,50 per maand.</a:t>
            </a:r>
          </a:p>
          <a:p>
            <a:endParaRPr lang="nl-NL" dirty="0"/>
          </a:p>
          <a:p>
            <a:r>
              <a:rPr lang="nl-NL" dirty="0"/>
              <a:t>Je kunt je opgeven door de kaart in te vullen.</a:t>
            </a:r>
            <a:br>
              <a:rPr lang="nl-NL" dirty="0"/>
            </a:br>
            <a:r>
              <a:rPr lang="nl-NL" dirty="0"/>
              <a:t>Schrijf je naam en telefoon nummer op de kaart.</a:t>
            </a:r>
            <a:br>
              <a:rPr lang="nl-NL" dirty="0"/>
            </a:br>
            <a:r>
              <a:rPr lang="nl-NL" dirty="0"/>
              <a:t>Doe de kaart in de collectemand die zo meteen rondgaat.</a:t>
            </a:r>
          </a:p>
          <a:p>
            <a:endParaRPr lang="nl-NL" dirty="0"/>
          </a:p>
          <a:p>
            <a:r>
              <a:rPr lang="nl-NL" dirty="0"/>
              <a:t>Dan wordt je van de week opgebeld om het verder af te handelen.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C896-4F06-A74E-8969-C6236EE56D7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8250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Ik kan niet alle kinderen helpen.</a:t>
            </a:r>
          </a:p>
          <a:p>
            <a:endParaRPr lang="nl-NL" dirty="0"/>
          </a:p>
          <a:p>
            <a:r>
              <a:rPr lang="nl-NL" dirty="0"/>
              <a:t>Maar samen kunnen we er wel voor zorgen dat er een paar een hoopvolle toekomst krijgen. Toch?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FC896-4F06-A74E-8969-C6236EE56D7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79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687" y="188640"/>
            <a:ext cx="11922337" cy="9811089"/>
          </a:xfrm>
          <a:prstGeom prst="ellipse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69796" y="4941168"/>
            <a:ext cx="7461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GEEF</a:t>
            </a:r>
            <a:r>
              <a:rPr lang="nl-NL" sz="48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KINDEREN</a:t>
            </a:r>
          </a:p>
          <a:p>
            <a:r>
              <a:rPr lang="nl-NL" sz="48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EEN </a:t>
            </a:r>
            <a:r>
              <a:rPr lang="nl-NL" sz="4800" b="1" baseline="0" dirty="0">
                <a:solidFill>
                  <a:srgbClr val="FF0066"/>
                </a:solidFill>
              </a:rPr>
              <a:t>HOOPVOLLE</a:t>
            </a:r>
            <a:r>
              <a:rPr lang="nl-NL" sz="4800" b="1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TOEKOMST</a:t>
            </a:r>
            <a:endParaRPr lang="nl-NL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5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BEBAD01-E59A-48CD-9129-1F42839EF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64133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inderadoptieplan.nl/" TargetMode="External"/><Relationship Id="rId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61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0" y="5877272"/>
            <a:ext cx="951381" cy="84567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051720" y="5970843"/>
            <a:ext cx="6774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NL" dirty="0">
                <a:solidFill>
                  <a:schemeClr val="accent1"/>
                </a:solidFill>
                <a:hlinkClick r:id="rId5"/>
              </a:rPr>
              <a:t>www.kinderadoptieplan.nl</a:t>
            </a:r>
            <a:endParaRPr lang="nl-NL" dirty="0">
              <a:solidFill>
                <a:schemeClr val="accent1"/>
              </a:solidFill>
            </a:endParaRPr>
          </a:p>
          <a:p>
            <a:pPr algn="r"/>
            <a:r>
              <a:rPr lang="nl-NL" dirty="0">
                <a:solidFill>
                  <a:schemeClr val="accent1"/>
                </a:solidFill>
              </a:rPr>
              <a:t>we</a:t>
            </a:r>
            <a:r>
              <a:rPr lang="nl-NL" baseline="0" dirty="0">
                <a:solidFill>
                  <a:schemeClr val="accent1"/>
                </a:solidFill>
              </a:rPr>
              <a:t> werken via het wereldwijde netwerk van de Kerk van de Nazarener</a:t>
            </a:r>
            <a:endParaRPr lang="nl-N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5995D61-BB9A-4AE7-98EA-80D3E335A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 rot="5400000">
            <a:off x="1143000" y="-1143000"/>
            <a:ext cx="6858001" cy="9143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8E43040-CAE8-441C-9CED-4DA7B78C2088}"/>
              </a:ext>
            </a:extLst>
          </p:cNvPr>
          <p:cNvSpPr txBox="1">
            <a:spLocks/>
          </p:cNvSpPr>
          <p:nvPr/>
        </p:nvSpPr>
        <p:spPr>
          <a:xfrm>
            <a:off x="590872" y="138996"/>
            <a:ext cx="8229600" cy="1057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nl-NL" dirty="0">
                <a:solidFill>
                  <a:schemeClr val="bg1"/>
                </a:solidFill>
              </a:rPr>
              <a:t>Geef kinderen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16AC1E-82DA-4BE5-A1AD-40CE57137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8005142" cy="425805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4768778-8AD7-4C1C-9B82-04C58C2C96A6}"/>
              </a:ext>
            </a:extLst>
          </p:cNvPr>
          <p:cNvSpPr txBox="1">
            <a:spLocks/>
          </p:cNvSpPr>
          <p:nvPr/>
        </p:nvSpPr>
        <p:spPr>
          <a:xfrm>
            <a:off x="518864" y="980728"/>
            <a:ext cx="8229600" cy="1057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nl-NL" spc="300" dirty="0">
                <a:solidFill>
                  <a:schemeClr val="bg1"/>
                </a:solidFill>
              </a:rPr>
              <a:t>een </a:t>
            </a:r>
            <a:r>
              <a:rPr lang="nl-NL" spc="300" dirty="0">
                <a:solidFill>
                  <a:srgbClr val="C93F91"/>
                </a:solidFill>
              </a:rPr>
              <a:t>hoopvolle</a:t>
            </a:r>
            <a:r>
              <a:rPr lang="nl-NL" spc="300" dirty="0">
                <a:solidFill>
                  <a:schemeClr val="bg1"/>
                </a:solidFill>
              </a:rPr>
              <a:t> toekomst !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1036252-1537-45D2-8E17-645C093C9254}"/>
              </a:ext>
            </a:extLst>
          </p:cNvPr>
          <p:cNvSpPr txBox="1">
            <a:spLocks/>
          </p:cNvSpPr>
          <p:nvPr/>
        </p:nvSpPr>
        <p:spPr>
          <a:xfrm>
            <a:off x="539552" y="6186984"/>
            <a:ext cx="4211960" cy="686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nl-NL" sz="2800" b="1" cap="none" spc="300" dirty="0">
                <a:solidFill>
                  <a:schemeClr val="bg1"/>
                </a:solidFill>
                <a:latin typeface="Calibri" panose="020F0502020204030204" pitchFamily="34" charset="0"/>
              </a:rPr>
              <a:t>Kinderadoptieplan		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C7E5E8-203D-4EB7-A684-5AF823D68FF3}"/>
              </a:ext>
            </a:extLst>
          </p:cNvPr>
          <p:cNvSpPr txBox="1">
            <a:spLocks/>
          </p:cNvSpPr>
          <p:nvPr/>
        </p:nvSpPr>
        <p:spPr>
          <a:xfrm>
            <a:off x="4410713" y="6189788"/>
            <a:ext cx="4211960" cy="686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/>
            <a:r>
              <a:rPr lang="nl-NL" sz="2800" b="1" cap="none" spc="300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CCBD7B7-85CC-4EFD-9137-52F70EE99408}"/>
              </a:ext>
            </a:extLst>
          </p:cNvPr>
          <p:cNvSpPr txBox="1">
            <a:spLocks/>
          </p:cNvSpPr>
          <p:nvPr/>
        </p:nvSpPr>
        <p:spPr>
          <a:xfrm>
            <a:off x="4747984" y="6028452"/>
            <a:ext cx="3928472" cy="686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/>
            <a:r>
              <a:rPr lang="nl-NL" sz="2300" b="1" cap="none" spc="300" dirty="0">
                <a:solidFill>
                  <a:schemeClr val="bg1"/>
                </a:solidFill>
                <a:latin typeface="Calibri" panose="020F0502020204030204" pitchFamily="34" charset="0"/>
              </a:rPr>
              <a:t>Kerk van de Nazarener</a:t>
            </a:r>
          </a:p>
        </p:txBody>
      </p:sp>
    </p:spTree>
    <p:extLst>
      <p:ext uri="{BB962C8B-B14F-4D97-AF65-F5344CB8AC3E}">
        <p14:creationId xmlns:p14="http://schemas.microsoft.com/office/powerpoint/2010/main" val="357399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BC07375-F7BB-496E-8083-635D1C1636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7" r="5600"/>
          <a:stretch/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E26D33A0-1B12-49C1-869D-69CCE7B29366}"/>
              </a:ext>
            </a:extLst>
          </p:cNvPr>
          <p:cNvSpPr/>
          <p:nvPr/>
        </p:nvSpPr>
        <p:spPr>
          <a:xfrm>
            <a:off x="-225019" y="0"/>
            <a:ext cx="9361040" cy="7029400"/>
          </a:xfrm>
          <a:prstGeom prst="rect">
            <a:avLst/>
          </a:prstGeom>
          <a:blipFill dpi="0" rotWithShape="1">
            <a:blip r:embed="rId4">
              <a:alphaModFix amt="6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8C96261-CC2E-4704-A9FF-F697410FE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nl-NL" sz="6600" cap="all" dirty="0"/>
              <a:t>Heel normaal ?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F4BA84A7-DFD6-424D-B06C-4A7640CB130B}"/>
              </a:ext>
            </a:extLst>
          </p:cNvPr>
          <p:cNvSpPr txBox="1">
            <a:spLocks/>
          </p:cNvSpPr>
          <p:nvPr/>
        </p:nvSpPr>
        <p:spPr>
          <a:xfrm>
            <a:off x="1465312" y="2204864"/>
            <a:ext cx="7355160" cy="3289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120 miljoen kinderen niet naar school</a:t>
            </a:r>
            <a:br>
              <a:rPr lang="nl-NL" sz="2800" dirty="0">
                <a:latin typeface="+mn-lt"/>
                <a:ea typeface="+mn-ea"/>
                <a:cs typeface="+mn-cs"/>
              </a:rPr>
            </a:br>
            <a:br>
              <a:rPr lang="nl-NL" sz="2800" dirty="0">
                <a:latin typeface="+mn-lt"/>
                <a:ea typeface="+mn-ea"/>
                <a:cs typeface="+mn-cs"/>
              </a:rPr>
            </a:br>
            <a:br>
              <a:rPr lang="nl-NL" sz="2800" dirty="0">
                <a:latin typeface="+mn-lt"/>
                <a:ea typeface="+mn-ea"/>
                <a:cs typeface="+mn-cs"/>
              </a:rPr>
            </a:br>
            <a:endParaRPr lang="nl-NL" sz="2800" dirty="0">
              <a:latin typeface="+mn-lt"/>
              <a:ea typeface="+mn-ea"/>
              <a:cs typeface="+mn-cs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156 miljoen kinderen ondervoed</a:t>
            </a:r>
          </a:p>
        </p:txBody>
      </p:sp>
    </p:spTree>
    <p:extLst>
      <p:ext uri="{BB962C8B-B14F-4D97-AF65-F5344CB8AC3E}">
        <p14:creationId xmlns:p14="http://schemas.microsoft.com/office/powerpoint/2010/main" val="340170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7" grpId="0" build="p" advAuto="3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1138344-08AB-41F5-9404-45A1428D80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-4170" r="7092" b="4170"/>
          <a:stretch/>
        </p:blipFill>
        <p:spPr>
          <a:xfrm>
            <a:off x="0" y="-315416"/>
            <a:ext cx="9144000" cy="7344816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959E115-263A-4ED0-8081-38AC25C31BEC}"/>
              </a:ext>
            </a:extLst>
          </p:cNvPr>
          <p:cNvSpPr txBox="1">
            <a:spLocks/>
          </p:cNvSpPr>
          <p:nvPr/>
        </p:nvSpPr>
        <p:spPr>
          <a:xfrm>
            <a:off x="457200" y="1916832"/>
            <a:ext cx="8229600" cy="3289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CD35660B-057C-4F37-9E91-3000E513980F}"/>
              </a:ext>
            </a:extLst>
          </p:cNvPr>
          <p:cNvSpPr/>
          <p:nvPr/>
        </p:nvSpPr>
        <p:spPr>
          <a:xfrm>
            <a:off x="0" y="0"/>
            <a:ext cx="9144000" cy="7029400"/>
          </a:xfrm>
          <a:prstGeom prst="rect">
            <a:avLst/>
          </a:prstGeom>
          <a:blipFill dpi="0" rotWithShape="1">
            <a:blip r:embed="rId4">
              <a:alphaModFix amt="6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6796D2-0A48-46DB-9221-24F16884C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cap="all" dirty="0"/>
              <a:t>Kinderadoptieplan:</a:t>
            </a:r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D20D15D5-89B8-40C3-9281-0E1E4A7CF4EC}"/>
              </a:ext>
            </a:extLst>
          </p:cNvPr>
          <p:cNvSpPr txBox="1">
            <a:spLocks/>
          </p:cNvSpPr>
          <p:nvPr/>
        </p:nvSpPr>
        <p:spPr>
          <a:xfrm>
            <a:off x="1043608" y="1916832"/>
            <a:ext cx="6840760" cy="32891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l-NL" sz="2800" dirty="0"/>
              <a:t>Kansarme kinderen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In 66 landen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Via lokale kerken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Weer naar school</a:t>
            </a:r>
          </a:p>
          <a:p>
            <a:pPr marL="571500" indent="-571500" algn="l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Én voedzame maaltijd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609FEDB-C169-46B8-BE7A-46021BF76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26478"/>
            <a:ext cx="9525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4" grpId="0" uiExpand="1" build="p" advAuto="350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FC59EC3-C549-495A-B98B-07A307B427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8706"/>
          <a:stretch/>
        </p:blipFill>
        <p:spPr>
          <a:xfrm>
            <a:off x="-1" y="-452680"/>
            <a:ext cx="9781729" cy="752670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959E115-263A-4ED0-8081-38AC25C31BEC}"/>
              </a:ext>
            </a:extLst>
          </p:cNvPr>
          <p:cNvSpPr txBox="1">
            <a:spLocks/>
          </p:cNvSpPr>
          <p:nvPr/>
        </p:nvSpPr>
        <p:spPr>
          <a:xfrm>
            <a:off x="457200" y="1916832"/>
            <a:ext cx="8229600" cy="3289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6C3C39E-79F4-4EFC-952C-20BA5A87FD70}"/>
              </a:ext>
            </a:extLst>
          </p:cNvPr>
          <p:cNvSpPr/>
          <p:nvPr/>
        </p:nvSpPr>
        <p:spPr>
          <a:xfrm>
            <a:off x="-36512" y="-171400"/>
            <a:ext cx="9818240" cy="734481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itel 2">
            <a:extLst>
              <a:ext uri="{FF2B5EF4-FFF2-40B4-BE49-F238E27FC236}">
                <a16:creationId xmlns:a16="http://schemas.microsoft.com/office/drawing/2014/main" id="{D20D15D5-89B8-40C3-9281-0E1E4A7CF4EC}"/>
              </a:ext>
            </a:extLst>
          </p:cNvPr>
          <p:cNvSpPr txBox="1">
            <a:spLocks/>
          </p:cNvSpPr>
          <p:nvPr/>
        </p:nvSpPr>
        <p:spPr>
          <a:xfrm>
            <a:off x="827584" y="2379776"/>
            <a:ext cx="7461805" cy="776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Lichamelijke ontwikkeling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6796D2-0A48-46DB-9221-24F16884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nl-NL" sz="7300" cap="all" dirty="0"/>
              <a:t>Holistische aanpak:</a:t>
            </a:r>
            <a:br>
              <a:rPr lang="nl-NL" sz="7300" cap="all" dirty="0"/>
            </a:br>
            <a:r>
              <a:rPr lang="nl-NL" sz="3100" dirty="0">
                <a:latin typeface="+mn-lt"/>
              </a:rPr>
              <a:t>(Holistisch betekent alle aspecten)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BFCDEB2-C92A-48EE-B47F-DD7BABE89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3276"/>
            <a:ext cx="952500" cy="800100"/>
          </a:xfrm>
          <a:prstGeom prst="rect">
            <a:avLst/>
          </a:prstGeom>
        </p:spPr>
      </p:pic>
      <p:pic>
        <p:nvPicPr>
          <p:cNvPr id="10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584DCB83-9BB1-4A24-B38E-5B63B4068A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36" y="3201572"/>
            <a:ext cx="744777" cy="604670"/>
          </a:xfrm>
          <a:prstGeom prst="rect">
            <a:avLst/>
          </a:prstGeom>
        </p:spPr>
      </p:pic>
      <p:pic>
        <p:nvPicPr>
          <p:cNvPr id="11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D31937E-7438-4748-98A4-B4CF17C8F1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990" y="2462931"/>
            <a:ext cx="776340" cy="672294"/>
          </a:xfrm>
          <a:prstGeom prst="rect">
            <a:avLst/>
          </a:prstGeom>
        </p:spPr>
      </p:pic>
      <p:pic>
        <p:nvPicPr>
          <p:cNvPr id="12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B687F1B8-06E6-47BB-9A8D-ED4E0BF27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410" y="3779717"/>
            <a:ext cx="795500" cy="604274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3589363-EB2C-4350-9CD1-D4C60BA7B0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4" b="11577"/>
          <a:stretch/>
        </p:blipFill>
        <p:spPr>
          <a:xfrm>
            <a:off x="6795781" y="4496355"/>
            <a:ext cx="714232" cy="607711"/>
          </a:xfrm>
          <a:prstGeom prst="rect">
            <a:avLst/>
          </a:prstGeom>
        </p:spPr>
      </p:pic>
      <p:pic>
        <p:nvPicPr>
          <p:cNvPr id="1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255DA9B7-EC52-4537-9B61-F634A6171ED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r="10425"/>
          <a:stretch/>
        </p:blipFill>
        <p:spPr>
          <a:xfrm>
            <a:off x="5726518" y="5160015"/>
            <a:ext cx="795500" cy="692149"/>
          </a:xfrm>
          <a:prstGeom prst="rect">
            <a:avLst/>
          </a:prstGeom>
        </p:spPr>
      </p:pic>
      <p:sp>
        <p:nvSpPr>
          <p:cNvPr id="17" name="Titel 2">
            <a:extLst>
              <a:ext uri="{FF2B5EF4-FFF2-40B4-BE49-F238E27FC236}">
                <a16:creationId xmlns:a16="http://schemas.microsoft.com/office/drawing/2014/main" id="{355DCE70-60E0-4052-BEBC-3FF505C8F7A5}"/>
              </a:ext>
            </a:extLst>
          </p:cNvPr>
          <p:cNvSpPr txBox="1">
            <a:spLocks/>
          </p:cNvSpPr>
          <p:nvPr/>
        </p:nvSpPr>
        <p:spPr>
          <a:xfrm>
            <a:off x="841097" y="3058533"/>
            <a:ext cx="5641233" cy="776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Sociaal emotionele ontwikkeling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Geestelijke ontwikkeling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Intellectuele ontwikkeling</a:t>
            </a:r>
          </a:p>
        </p:txBody>
      </p:sp>
      <p:sp>
        <p:nvSpPr>
          <p:cNvPr id="18" name="Titel 2">
            <a:extLst>
              <a:ext uri="{FF2B5EF4-FFF2-40B4-BE49-F238E27FC236}">
                <a16:creationId xmlns:a16="http://schemas.microsoft.com/office/drawing/2014/main" id="{9DF33ACF-C302-435C-A2CA-B8583BBDD909}"/>
              </a:ext>
            </a:extLst>
          </p:cNvPr>
          <p:cNvSpPr txBox="1">
            <a:spLocks/>
          </p:cNvSpPr>
          <p:nvPr/>
        </p:nvSpPr>
        <p:spPr>
          <a:xfrm>
            <a:off x="815468" y="3693651"/>
            <a:ext cx="4772982" cy="776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1A60485D-2D28-4AEC-B509-4A35C9CA5ADF}"/>
              </a:ext>
            </a:extLst>
          </p:cNvPr>
          <p:cNvSpPr txBox="1">
            <a:spLocks/>
          </p:cNvSpPr>
          <p:nvPr/>
        </p:nvSpPr>
        <p:spPr>
          <a:xfrm>
            <a:off x="854611" y="5054977"/>
            <a:ext cx="4221445" cy="7764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</a:rPr>
              <a:t>Veilige omgeving</a:t>
            </a:r>
            <a:endParaRPr lang="nl-NL" sz="2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63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uiExpand="1" build="p" advAuto="1000"/>
      <p:bldP spid="2" grpId="0"/>
      <p:bldP spid="17" grpId="0" uiExpand="1" build="p" advAuto="1000"/>
      <p:bldP spid="18" grpId="0" uiExpand="1" build="p" advAuto="1000"/>
      <p:bldP spid="20" grpId="0" uiExpand="1" build="p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4FF3F-9648-4E20-9732-CF20002C3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600" cap="all" dirty="0"/>
              <a:t>Zo kun je mee doen: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21AE5C7-FFB2-4F7F-B0BD-83BF6A0ACFB2}"/>
              </a:ext>
            </a:extLst>
          </p:cNvPr>
          <p:cNvSpPr txBox="1">
            <a:spLocks/>
          </p:cNvSpPr>
          <p:nvPr/>
        </p:nvSpPr>
        <p:spPr>
          <a:xfrm>
            <a:off x="683568" y="1573584"/>
            <a:ext cx="4869517" cy="1358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Geef een kind voedsel</a:t>
            </a:r>
            <a:br>
              <a:rPr lang="nl-NL" sz="2800" dirty="0">
                <a:latin typeface="+mn-lt"/>
                <a:ea typeface="+mn-ea"/>
                <a:cs typeface="+mn-cs"/>
              </a:rPr>
            </a:br>
            <a:r>
              <a:rPr lang="nl-NL" sz="2800" dirty="0">
                <a:latin typeface="+mn-lt"/>
                <a:ea typeface="+mn-ea"/>
                <a:cs typeface="+mn-cs"/>
              </a:rPr>
              <a:t>		€ 12,50 </a:t>
            </a:r>
            <a:r>
              <a:rPr lang="nl-NL" sz="1400" dirty="0">
                <a:latin typeface="+mn-lt"/>
                <a:ea typeface="+mn-ea"/>
                <a:cs typeface="+mn-cs"/>
              </a:rPr>
              <a:t>/ maand</a:t>
            </a:r>
            <a:br>
              <a:rPr lang="nl-NL" sz="1400" dirty="0">
                <a:latin typeface="+mn-lt"/>
                <a:ea typeface="+mn-ea"/>
                <a:cs typeface="+mn-cs"/>
              </a:rPr>
            </a:br>
            <a:br>
              <a:rPr lang="nl-NL" sz="1400" dirty="0">
                <a:latin typeface="+mn-lt"/>
                <a:ea typeface="+mn-ea"/>
                <a:cs typeface="+mn-cs"/>
              </a:rPr>
            </a:br>
            <a:endParaRPr lang="nl-NL" sz="1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4AF0B78-CC60-4AA4-B683-F2FEC08DC9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5" b="8248"/>
          <a:stretch/>
        </p:blipFill>
        <p:spPr>
          <a:xfrm>
            <a:off x="6372200" y="1782636"/>
            <a:ext cx="2160240" cy="143034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AFD7AB3-A613-4156-95A2-2BD074780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13003" r="131" b="553"/>
          <a:stretch/>
        </p:blipFill>
        <p:spPr>
          <a:xfrm>
            <a:off x="6398314" y="3995012"/>
            <a:ext cx="2134126" cy="1378204"/>
          </a:xfrm>
          <a:prstGeom prst="rect">
            <a:avLst/>
          </a:prstGeom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A1C552CB-D097-4C86-91EA-DA65D33F4D89}"/>
              </a:ext>
            </a:extLst>
          </p:cNvPr>
          <p:cNvSpPr txBox="1">
            <a:spLocks/>
          </p:cNvSpPr>
          <p:nvPr/>
        </p:nvSpPr>
        <p:spPr>
          <a:xfrm>
            <a:off x="755576" y="3717032"/>
            <a:ext cx="4869517" cy="13583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latin typeface="+mn-lt"/>
                <a:ea typeface="+mn-ea"/>
                <a:cs typeface="+mn-cs"/>
              </a:rPr>
              <a:t>Geef een kind onderwijs</a:t>
            </a:r>
            <a:br>
              <a:rPr lang="nl-NL" sz="2800" dirty="0">
                <a:latin typeface="+mn-lt"/>
                <a:ea typeface="+mn-ea"/>
                <a:cs typeface="+mn-cs"/>
              </a:rPr>
            </a:br>
            <a:r>
              <a:rPr lang="nl-NL" sz="2800" dirty="0">
                <a:latin typeface="+mn-lt"/>
                <a:ea typeface="+mn-ea"/>
                <a:cs typeface="+mn-cs"/>
              </a:rPr>
              <a:t>		€ 27,50 </a:t>
            </a:r>
            <a:r>
              <a:rPr lang="nl-NL" sz="1400" dirty="0">
                <a:latin typeface="+mn-lt"/>
                <a:ea typeface="+mn-ea"/>
                <a:cs typeface="+mn-cs"/>
              </a:rPr>
              <a:t>/ maand</a:t>
            </a:r>
            <a:br>
              <a:rPr lang="nl-NL" sz="1400" dirty="0">
                <a:latin typeface="+mn-lt"/>
                <a:ea typeface="+mn-ea"/>
                <a:cs typeface="+mn-cs"/>
              </a:rPr>
            </a:br>
            <a:br>
              <a:rPr lang="nl-NL" sz="1400" dirty="0">
                <a:latin typeface="+mn-lt"/>
                <a:ea typeface="+mn-ea"/>
                <a:cs typeface="+mn-cs"/>
              </a:rPr>
            </a:br>
            <a:endParaRPr lang="nl-NL" sz="1400" dirty="0">
              <a:latin typeface="+mn-lt"/>
              <a:ea typeface="+mn-ea"/>
              <a:cs typeface="+mn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0E8E99D-9C10-46DD-BDF4-D95A2B97E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60480"/>
            <a:ext cx="7178178" cy="7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30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4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4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8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65995D61-BB9A-4AE7-98EA-80D3E335A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 rot="5400000">
            <a:off x="1143000" y="-1143000"/>
            <a:ext cx="6858001" cy="91439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8E43040-CAE8-441C-9CED-4DA7B78C2088}"/>
              </a:ext>
            </a:extLst>
          </p:cNvPr>
          <p:cNvSpPr txBox="1">
            <a:spLocks/>
          </p:cNvSpPr>
          <p:nvPr/>
        </p:nvSpPr>
        <p:spPr>
          <a:xfrm>
            <a:off x="590872" y="138996"/>
            <a:ext cx="8229600" cy="10577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nl-NL" dirty="0">
                <a:solidFill>
                  <a:schemeClr val="bg1"/>
                </a:solidFill>
              </a:rPr>
              <a:t>Bedankt voor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F16AC1E-82DA-4BE5-A1AD-40CE57137F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8005142" cy="425805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4768778-8AD7-4C1C-9B82-04C58C2C96A6}"/>
              </a:ext>
            </a:extLst>
          </p:cNvPr>
          <p:cNvSpPr txBox="1">
            <a:spLocks/>
          </p:cNvSpPr>
          <p:nvPr/>
        </p:nvSpPr>
        <p:spPr>
          <a:xfrm>
            <a:off x="518864" y="980728"/>
            <a:ext cx="8229600" cy="1057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nl-NL" spc="300" dirty="0">
                <a:solidFill>
                  <a:schemeClr val="bg1"/>
                </a:solidFill>
              </a:rPr>
              <a:t>een </a:t>
            </a:r>
            <a:r>
              <a:rPr lang="nl-NL" spc="300" dirty="0">
                <a:solidFill>
                  <a:srgbClr val="C93F91"/>
                </a:solidFill>
              </a:rPr>
              <a:t>hoopvolle</a:t>
            </a:r>
            <a:r>
              <a:rPr lang="nl-NL" spc="300" dirty="0">
                <a:solidFill>
                  <a:schemeClr val="bg1"/>
                </a:solidFill>
              </a:rPr>
              <a:t> toekomst !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1036252-1537-45D2-8E17-645C093C9254}"/>
              </a:ext>
            </a:extLst>
          </p:cNvPr>
          <p:cNvSpPr txBox="1">
            <a:spLocks/>
          </p:cNvSpPr>
          <p:nvPr/>
        </p:nvSpPr>
        <p:spPr>
          <a:xfrm>
            <a:off x="539552" y="6186984"/>
            <a:ext cx="4211960" cy="686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nl-NL" sz="2800" b="1" cap="none" spc="300" dirty="0">
                <a:solidFill>
                  <a:schemeClr val="bg1"/>
                </a:solidFill>
                <a:latin typeface="Calibri" panose="020F0502020204030204" pitchFamily="34" charset="0"/>
              </a:rPr>
              <a:t>Kinderadoptieplan		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EC7E5E8-203D-4EB7-A684-5AF823D68FF3}"/>
              </a:ext>
            </a:extLst>
          </p:cNvPr>
          <p:cNvSpPr txBox="1">
            <a:spLocks/>
          </p:cNvSpPr>
          <p:nvPr/>
        </p:nvSpPr>
        <p:spPr>
          <a:xfrm>
            <a:off x="4410713" y="6189788"/>
            <a:ext cx="4211960" cy="686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/>
            <a:r>
              <a:rPr lang="nl-NL" sz="2800" b="1" cap="none" spc="300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CCBD7B7-85CC-4EFD-9137-52F70EE99408}"/>
              </a:ext>
            </a:extLst>
          </p:cNvPr>
          <p:cNvSpPr txBox="1">
            <a:spLocks/>
          </p:cNvSpPr>
          <p:nvPr/>
        </p:nvSpPr>
        <p:spPr>
          <a:xfrm>
            <a:off x="4747984" y="6028452"/>
            <a:ext cx="3928472" cy="686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/>
            <a:r>
              <a:rPr lang="nl-NL" sz="2300" b="1" cap="none" spc="300" dirty="0">
                <a:solidFill>
                  <a:schemeClr val="bg1"/>
                </a:solidFill>
                <a:latin typeface="Calibri" panose="020F0502020204030204" pitchFamily="34" charset="0"/>
              </a:rPr>
              <a:t>Kerk van de Nazarener</a:t>
            </a:r>
          </a:p>
        </p:txBody>
      </p:sp>
    </p:spTree>
    <p:extLst>
      <p:ext uri="{BB962C8B-B14F-4D97-AF65-F5344CB8AC3E}">
        <p14:creationId xmlns:p14="http://schemas.microsoft.com/office/powerpoint/2010/main" val="15552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269</Words>
  <Application>Microsoft Office PowerPoint</Application>
  <PresentationFormat>Diavoorstelling (4:3)</PresentationFormat>
  <Paragraphs>77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PowerPoint-presentatie</vt:lpstr>
      <vt:lpstr>Heel normaal ?</vt:lpstr>
      <vt:lpstr>Kinderadoptieplan:</vt:lpstr>
      <vt:lpstr>Holistische aanpak: (Holistisch betekent alle aspecten)</vt:lpstr>
      <vt:lpstr>Zo kun je mee doen:</vt:lpstr>
      <vt:lpstr>PowerPoint-presentatie</vt:lpstr>
    </vt:vector>
  </TitlesOfParts>
  <Company>Danone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Veening, Desiree</dc:creator>
  <cp:lastModifiedBy>Jan Inden, 2017</cp:lastModifiedBy>
  <cp:revision>86</cp:revision>
  <dcterms:created xsi:type="dcterms:W3CDTF">2016-10-13T17:38:54Z</dcterms:created>
  <dcterms:modified xsi:type="dcterms:W3CDTF">2017-10-28T16:05:02Z</dcterms:modified>
</cp:coreProperties>
</file>