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7" r:id="rId3"/>
    <p:sldId id="268" r:id="rId4"/>
    <p:sldId id="271" r:id="rId5"/>
    <p:sldId id="272" r:id="rId6"/>
    <p:sldId id="273" r:id="rId7"/>
    <p:sldId id="257" r:id="rId8"/>
    <p:sldId id="259" r:id="rId9"/>
    <p:sldId id="261" r:id="rId10"/>
    <p:sldId id="262" r:id="rId11"/>
    <p:sldId id="263" r:id="rId12"/>
    <p:sldId id="264" r:id="rId13"/>
    <p:sldId id="265" r:id="rId14"/>
    <p:sldId id="275" r:id="rId15"/>
    <p:sldId id="260" r:id="rId16"/>
    <p:sldId id="274" r:id="rId17"/>
    <p:sldId id="278" r:id="rId18"/>
    <p:sldId id="276" r:id="rId19"/>
    <p:sldId id="277" r:id="rId20"/>
    <p:sldId id="269" r:id="rId21"/>
    <p:sldId id="270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C400C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74" autoAdjust="0"/>
  </p:normalViewPr>
  <p:slideViewPr>
    <p:cSldViewPr>
      <p:cViewPr>
        <p:scale>
          <a:sx n="70" d="100"/>
          <a:sy n="70" d="100"/>
        </p:scale>
        <p:origin x="-65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8EE9F9-81EA-409B-9F5D-D770CD647085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6A8BAC1A-6E0C-405B-AAE9-5BEF7231DF8B}">
      <dgm:prSet phldrT="[Text]"/>
      <dgm:spPr/>
      <dgm:t>
        <a:bodyPr/>
        <a:lstStyle/>
        <a:p>
          <a:r>
            <a:rPr lang="nl-NL" dirty="0" err="1" smtClean="0"/>
            <a:t>Stefanie</a:t>
          </a:r>
          <a:endParaRPr lang="nl-NL" dirty="0"/>
        </a:p>
      </dgm:t>
    </dgm:pt>
    <dgm:pt modelId="{94480103-4950-49B2-B30E-64367939110A}" type="sibTrans" cxnId="{8885D248-7714-44D9-AE03-B386CB7DFF8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05672031-D2EB-4EDA-A638-C16F7346FDE9}" type="parTrans" cxnId="{8885D248-7714-44D9-AE03-B386CB7DFF8D}">
      <dgm:prSet/>
      <dgm:spPr/>
      <dgm:t>
        <a:bodyPr/>
        <a:lstStyle/>
        <a:p>
          <a:endParaRPr lang="nl-NL"/>
        </a:p>
      </dgm:t>
    </dgm:pt>
    <dgm:pt modelId="{9F0B2AE8-BC09-4FF6-9390-B97B8968D1BD}" type="pres">
      <dgm:prSet presAssocID="{FB8EE9F9-81EA-409B-9F5D-D770CD647085}" presName="Name0" presStyleCnt="0">
        <dgm:presLayoutVars>
          <dgm:chMax val="7"/>
          <dgm:chPref val="7"/>
          <dgm:dir/>
        </dgm:presLayoutVars>
      </dgm:prSet>
      <dgm:spPr/>
    </dgm:pt>
    <dgm:pt modelId="{48AEBAF2-96E2-4BB5-806A-417F5023CB3C}" type="pres">
      <dgm:prSet presAssocID="{FB8EE9F9-81EA-409B-9F5D-D770CD647085}" presName="Name1" presStyleCnt="0"/>
      <dgm:spPr/>
    </dgm:pt>
    <dgm:pt modelId="{E3518F65-91BD-49C4-B249-DF0A9F8CEFF4}" type="pres">
      <dgm:prSet presAssocID="{94480103-4950-49B2-B30E-64367939110A}" presName="picture_1" presStyleCnt="0"/>
      <dgm:spPr/>
    </dgm:pt>
    <dgm:pt modelId="{2AC1CB19-C83D-4B47-B7A2-051754BE7407}" type="pres">
      <dgm:prSet presAssocID="{94480103-4950-49B2-B30E-64367939110A}" presName="pictureRepeatNode" presStyleLbl="alignImgPlace1" presStyleIdx="0" presStyleCnt="1" custScaleX="160000" custScaleY="166667"/>
      <dgm:spPr/>
      <dgm:t>
        <a:bodyPr/>
        <a:lstStyle/>
        <a:p>
          <a:endParaRPr lang="nl-NL"/>
        </a:p>
      </dgm:t>
    </dgm:pt>
    <dgm:pt modelId="{1DBB435E-B52A-413E-9902-C442C55570B5}" type="pres">
      <dgm:prSet presAssocID="{6A8BAC1A-6E0C-405B-AAE9-5BEF7231DF8B}" presName="text_1" presStyleLbl="node1" presStyleIdx="0" presStyleCnt="0" custLinFactY="2728" custLinFactNeighborY="10000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5A61169-3BF4-4EDC-A890-CD56E17CB00B}" type="presOf" srcId="{FB8EE9F9-81EA-409B-9F5D-D770CD647085}" destId="{9F0B2AE8-BC09-4FF6-9390-B97B8968D1BD}" srcOrd="0" destOrd="0" presId="urn:microsoft.com/office/officeart/2008/layout/CircularPictureCallout"/>
    <dgm:cxn modelId="{B6EC5241-4F34-45E3-ABE1-7E637EB37B39}" type="presOf" srcId="{94480103-4950-49B2-B30E-64367939110A}" destId="{2AC1CB19-C83D-4B47-B7A2-051754BE7407}" srcOrd="0" destOrd="0" presId="urn:microsoft.com/office/officeart/2008/layout/CircularPictureCallout"/>
    <dgm:cxn modelId="{8885D248-7714-44D9-AE03-B386CB7DFF8D}" srcId="{FB8EE9F9-81EA-409B-9F5D-D770CD647085}" destId="{6A8BAC1A-6E0C-405B-AAE9-5BEF7231DF8B}" srcOrd="0" destOrd="0" parTransId="{05672031-D2EB-4EDA-A638-C16F7346FDE9}" sibTransId="{94480103-4950-49B2-B30E-64367939110A}"/>
    <dgm:cxn modelId="{84732102-745A-4822-AA36-E25B7670E54C}" type="presOf" srcId="{6A8BAC1A-6E0C-405B-AAE9-5BEF7231DF8B}" destId="{1DBB435E-B52A-413E-9902-C442C55570B5}" srcOrd="0" destOrd="0" presId="urn:microsoft.com/office/officeart/2008/layout/CircularPictureCallout"/>
    <dgm:cxn modelId="{2FA274D5-F4BC-4940-8DE3-BB91FBEC8B2D}" type="presParOf" srcId="{9F0B2AE8-BC09-4FF6-9390-B97B8968D1BD}" destId="{48AEBAF2-96E2-4BB5-806A-417F5023CB3C}" srcOrd="0" destOrd="0" presId="urn:microsoft.com/office/officeart/2008/layout/CircularPictureCallout"/>
    <dgm:cxn modelId="{CAD7EBBF-4C23-452B-B4D5-9BBD7C060DB1}" type="presParOf" srcId="{48AEBAF2-96E2-4BB5-806A-417F5023CB3C}" destId="{E3518F65-91BD-49C4-B249-DF0A9F8CEFF4}" srcOrd="0" destOrd="0" presId="urn:microsoft.com/office/officeart/2008/layout/CircularPictureCallout"/>
    <dgm:cxn modelId="{9D31BD7E-A3F0-4064-9E18-8F7D3FA500A0}" type="presParOf" srcId="{E3518F65-91BD-49C4-B249-DF0A9F8CEFF4}" destId="{2AC1CB19-C83D-4B47-B7A2-051754BE7407}" srcOrd="0" destOrd="0" presId="urn:microsoft.com/office/officeart/2008/layout/CircularPictureCallout"/>
    <dgm:cxn modelId="{ACACBC78-4A8A-46E9-BC84-08553A4A1435}" type="presParOf" srcId="{48AEBAF2-96E2-4BB5-806A-417F5023CB3C}" destId="{1DBB435E-B52A-413E-9902-C442C55570B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BDC56B-BD77-47F7-AD9B-6E938E0D061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5169387F-460D-45A9-AC28-73884C91D846}">
      <dgm:prSet phldrT="[Text]"/>
      <dgm:spPr/>
      <dgm:t>
        <a:bodyPr/>
        <a:lstStyle/>
        <a:p>
          <a:r>
            <a:rPr lang="nl-NL" dirty="0" smtClean="0"/>
            <a:t>Hennie, Desiree, Jan, Nel en Yvonne</a:t>
          </a:r>
          <a:endParaRPr lang="nl-NL" dirty="0"/>
        </a:p>
      </dgm:t>
    </dgm:pt>
    <dgm:pt modelId="{5D992935-2B2D-4D59-8EA0-9FE750D4CB1C}" type="parTrans" cxnId="{9C51BEC6-451A-40CB-997C-F59BD55EFDD9}">
      <dgm:prSet/>
      <dgm:spPr/>
      <dgm:t>
        <a:bodyPr/>
        <a:lstStyle/>
        <a:p>
          <a:endParaRPr lang="nl-NL"/>
        </a:p>
      </dgm:t>
    </dgm:pt>
    <dgm:pt modelId="{C31784DE-F654-4FF2-9BED-0FD7290116CC}" type="sibTrans" cxnId="{9C51BEC6-451A-40CB-997C-F59BD55EFDD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nl-NL"/>
        </a:p>
      </dgm:t>
    </dgm:pt>
    <dgm:pt modelId="{C5E82E58-0159-4CE1-9B80-45A3B5973AAF}" type="pres">
      <dgm:prSet presAssocID="{1CBDC56B-BD77-47F7-AD9B-6E938E0D0612}" presName="Name0" presStyleCnt="0">
        <dgm:presLayoutVars>
          <dgm:chMax val="7"/>
          <dgm:chPref val="7"/>
          <dgm:dir/>
        </dgm:presLayoutVars>
      </dgm:prSet>
      <dgm:spPr/>
    </dgm:pt>
    <dgm:pt modelId="{0131E230-16A9-485E-8409-481076C06AF9}" type="pres">
      <dgm:prSet presAssocID="{1CBDC56B-BD77-47F7-AD9B-6E938E0D0612}" presName="Name1" presStyleCnt="0"/>
      <dgm:spPr/>
    </dgm:pt>
    <dgm:pt modelId="{8C7CBA11-729D-4C32-8F44-9D32009217FC}" type="pres">
      <dgm:prSet presAssocID="{C31784DE-F654-4FF2-9BED-0FD7290116CC}" presName="picture_1" presStyleCnt="0"/>
      <dgm:spPr/>
    </dgm:pt>
    <dgm:pt modelId="{D1DEECEB-7689-4479-AE82-9FEA565E00A9}" type="pres">
      <dgm:prSet presAssocID="{C31784DE-F654-4FF2-9BED-0FD7290116CC}" presName="pictureRepeatNode" presStyleLbl="alignImgPlace1" presStyleIdx="0" presStyleCnt="1" custScaleX="183464" custScaleY="145689"/>
      <dgm:spPr/>
      <dgm:t>
        <a:bodyPr/>
        <a:lstStyle/>
        <a:p>
          <a:endParaRPr lang="nl-NL"/>
        </a:p>
      </dgm:t>
    </dgm:pt>
    <dgm:pt modelId="{EAC95BEB-9D92-40A8-AE0C-2710FA307877}" type="pres">
      <dgm:prSet presAssocID="{5169387F-460D-45A9-AC28-73884C91D846}" presName="text_1" presStyleLbl="node1" presStyleIdx="0" presStyleCnt="0" custScaleX="231132" custScaleY="58165" custLinFactY="-57804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94349E1-2866-4E63-992D-9EFD016F3AB1}" type="presOf" srcId="{1CBDC56B-BD77-47F7-AD9B-6E938E0D0612}" destId="{C5E82E58-0159-4CE1-9B80-45A3B5973AAF}" srcOrd="0" destOrd="0" presId="urn:microsoft.com/office/officeart/2008/layout/CircularPictureCallout"/>
    <dgm:cxn modelId="{491223C1-ACD1-4DD0-AFB6-E383E3655F1D}" type="presOf" srcId="{C31784DE-F654-4FF2-9BED-0FD7290116CC}" destId="{D1DEECEB-7689-4479-AE82-9FEA565E00A9}" srcOrd="0" destOrd="0" presId="urn:microsoft.com/office/officeart/2008/layout/CircularPictureCallout"/>
    <dgm:cxn modelId="{9C51BEC6-451A-40CB-997C-F59BD55EFDD9}" srcId="{1CBDC56B-BD77-47F7-AD9B-6E938E0D0612}" destId="{5169387F-460D-45A9-AC28-73884C91D846}" srcOrd="0" destOrd="0" parTransId="{5D992935-2B2D-4D59-8EA0-9FE750D4CB1C}" sibTransId="{C31784DE-F654-4FF2-9BED-0FD7290116CC}"/>
    <dgm:cxn modelId="{8B66275B-DE3C-497E-AAD6-5D098CE30557}" type="presOf" srcId="{5169387F-460D-45A9-AC28-73884C91D846}" destId="{EAC95BEB-9D92-40A8-AE0C-2710FA307877}" srcOrd="0" destOrd="0" presId="urn:microsoft.com/office/officeart/2008/layout/CircularPictureCallout"/>
    <dgm:cxn modelId="{1DD91C51-94BD-4A71-8815-9E718FEC7C4D}" type="presParOf" srcId="{C5E82E58-0159-4CE1-9B80-45A3B5973AAF}" destId="{0131E230-16A9-485E-8409-481076C06AF9}" srcOrd="0" destOrd="0" presId="urn:microsoft.com/office/officeart/2008/layout/CircularPictureCallout"/>
    <dgm:cxn modelId="{73441F81-F52C-455B-9F9C-74E821C28EC5}" type="presParOf" srcId="{0131E230-16A9-485E-8409-481076C06AF9}" destId="{8C7CBA11-729D-4C32-8F44-9D32009217FC}" srcOrd="0" destOrd="0" presId="urn:microsoft.com/office/officeart/2008/layout/CircularPictureCallout"/>
    <dgm:cxn modelId="{1A36F468-2A1A-433D-B7C4-D51C7A191109}" type="presParOf" srcId="{8C7CBA11-729D-4C32-8F44-9D32009217FC}" destId="{D1DEECEB-7689-4479-AE82-9FEA565E00A9}" srcOrd="0" destOrd="0" presId="urn:microsoft.com/office/officeart/2008/layout/CircularPictureCallout"/>
    <dgm:cxn modelId="{6301FC25-BE88-4C78-BCF0-5541E51BFA5F}" type="presParOf" srcId="{0131E230-16A9-485E-8409-481076C06AF9}" destId="{EAC95BEB-9D92-40A8-AE0C-2710FA30787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FEE760-7070-4CF2-8C89-DCA1C90D13C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64A48F4-15E7-4218-B3BA-53F44E3D5B5B}">
      <dgm:prSet phldrT="[Text]"/>
      <dgm:spPr/>
      <dgm:t>
        <a:bodyPr/>
        <a:lstStyle/>
        <a:p>
          <a:r>
            <a:rPr lang="nl-NL" dirty="0" err="1" smtClean="0"/>
            <a:t>Stefanie</a:t>
          </a:r>
          <a:endParaRPr lang="nl-NL" dirty="0"/>
        </a:p>
      </dgm:t>
    </dgm:pt>
    <dgm:pt modelId="{6D2CF8FB-FEFF-4CFB-B724-6AB1E6993562}" type="parTrans" cxnId="{584689E5-4130-4FC0-8498-CFB87D2175DB}">
      <dgm:prSet/>
      <dgm:spPr/>
      <dgm:t>
        <a:bodyPr/>
        <a:lstStyle/>
        <a:p>
          <a:endParaRPr lang="nl-NL"/>
        </a:p>
      </dgm:t>
    </dgm:pt>
    <dgm:pt modelId="{0ED595DB-5F61-4B77-8AC7-647BFB509AF8}" type="sibTrans" cxnId="{584689E5-4130-4FC0-8498-CFB87D2175D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11FF2445-B10D-42E0-9AA1-E8C0E5CAE71D}" type="pres">
      <dgm:prSet presAssocID="{98FEE760-7070-4CF2-8C89-DCA1C90D13C0}" presName="Name0" presStyleCnt="0">
        <dgm:presLayoutVars>
          <dgm:chMax val="7"/>
          <dgm:chPref val="7"/>
          <dgm:dir/>
        </dgm:presLayoutVars>
      </dgm:prSet>
      <dgm:spPr/>
    </dgm:pt>
    <dgm:pt modelId="{DCC1B0D2-CBBE-4FCC-BB56-53113061D83C}" type="pres">
      <dgm:prSet presAssocID="{98FEE760-7070-4CF2-8C89-DCA1C90D13C0}" presName="Name1" presStyleCnt="0"/>
      <dgm:spPr/>
    </dgm:pt>
    <dgm:pt modelId="{DBB63169-737E-41CA-83FE-1EF50D887473}" type="pres">
      <dgm:prSet presAssocID="{0ED595DB-5F61-4B77-8AC7-647BFB509AF8}" presName="picture_1" presStyleCnt="0"/>
      <dgm:spPr/>
    </dgm:pt>
    <dgm:pt modelId="{332DB11F-245F-462B-A2B8-43D1E0A2D21C}" type="pres">
      <dgm:prSet presAssocID="{0ED595DB-5F61-4B77-8AC7-647BFB509AF8}" presName="pictureRepeatNode" presStyleLbl="alignImgPlace1" presStyleIdx="0" presStyleCnt="1" custScaleX="200000" custScaleY="213354" custLinFactX="53259" custLinFactNeighborX="100000" custLinFactNeighborY="59778"/>
      <dgm:spPr/>
      <dgm:t>
        <a:bodyPr/>
        <a:lstStyle/>
        <a:p>
          <a:endParaRPr lang="nl-NL"/>
        </a:p>
      </dgm:t>
    </dgm:pt>
    <dgm:pt modelId="{2550711F-230B-4464-A4A1-E483E9CCC885}" type="pres">
      <dgm:prSet presAssocID="{264A48F4-15E7-4218-B3BA-53F44E3D5B5B}" presName="text_1" presStyleLbl="node1" presStyleIdx="0" presStyleCnt="0" custLinFactY="31764" custLinFactNeighborX="-2414" custLinFactNeighborY="10000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F9FD06E-C18E-494D-AC2F-525F6D01B3FF}" type="presOf" srcId="{0ED595DB-5F61-4B77-8AC7-647BFB509AF8}" destId="{332DB11F-245F-462B-A2B8-43D1E0A2D21C}" srcOrd="0" destOrd="0" presId="urn:microsoft.com/office/officeart/2008/layout/CircularPictureCallout"/>
    <dgm:cxn modelId="{14B142CD-B27C-43EC-B66B-4DD3DBFB2FFC}" type="presOf" srcId="{98FEE760-7070-4CF2-8C89-DCA1C90D13C0}" destId="{11FF2445-B10D-42E0-9AA1-E8C0E5CAE71D}" srcOrd="0" destOrd="0" presId="urn:microsoft.com/office/officeart/2008/layout/CircularPictureCallout"/>
    <dgm:cxn modelId="{584689E5-4130-4FC0-8498-CFB87D2175DB}" srcId="{98FEE760-7070-4CF2-8C89-DCA1C90D13C0}" destId="{264A48F4-15E7-4218-B3BA-53F44E3D5B5B}" srcOrd="0" destOrd="0" parTransId="{6D2CF8FB-FEFF-4CFB-B724-6AB1E6993562}" sibTransId="{0ED595DB-5F61-4B77-8AC7-647BFB509AF8}"/>
    <dgm:cxn modelId="{326C2192-EEE1-4756-838F-974E7544F00B}" type="presOf" srcId="{264A48F4-15E7-4218-B3BA-53F44E3D5B5B}" destId="{2550711F-230B-4464-A4A1-E483E9CCC885}" srcOrd="0" destOrd="0" presId="urn:microsoft.com/office/officeart/2008/layout/CircularPictureCallout"/>
    <dgm:cxn modelId="{7D5B2F5F-F02E-417F-B660-8DC0D444CE66}" type="presParOf" srcId="{11FF2445-B10D-42E0-9AA1-E8C0E5CAE71D}" destId="{DCC1B0D2-CBBE-4FCC-BB56-53113061D83C}" srcOrd="0" destOrd="0" presId="urn:microsoft.com/office/officeart/2008/layout/CircularPictureCallout"/>
    <dgm:cxn modelId="{C4E7E843-C830-41B8-864C-BD41C8B47915}" type="presParOf" srcId="{DCC1B0D2-CBBE-4FCC-BB56-53113061D83C}" destId="{DBB63169-737E-41CA-83FE-1EF50D887473}" srcOrd="0" destOrd="0" presId="urn:microsoft.com/office/officeart/2008/layout/CircularPictureCallout"/>
    <dgm:cxn modelId="{FA9D0CF3-D1DE-4AB8-BEFE-D78B695E75BF}" type="presParOf" srcId="{DBB63169-737E-41CA-83FE-1EF50D887473}" destId="{332DB11F-245F-462B-A2B8-43D1E0A2D21C}" srcOrd="0" destOrd="0" presId="urn:microsoft.com/office/officeart/2008/layout/CircularPictureCallout"/>
    <dgm:cxn modelId="{22793239-1A20-410D-B679-D9EE163C65D1}" type="presParOf" srcId="{DCC1B0D2-CBBE-4FCC-BB56-53113061D83C}" destId="{2550711F-230B-4464-A4A1-E483E9CCC88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C5DC0-DAD4-8845-8666-5355E7FF7485}" type="datetimeFigureOut">
              <a:rPr lang="nl-NL" smtClean="0"/>
              <a:t>24-4-2017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FC896-4F06-A74E-8969-C6236EE56D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558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Even</a:t>
            </a:r>
            <a:r>
              <a:rPr lang="nl-NL" baseline="0" dirty="0" smtClean="0"/>
              <a:t> voorstellen; ik ga het </a:t>
            </a:r>
            <a:r>
              <a:rPr lang="nl-NL" baseline="0" dirty="0" err="1" smtClean="0"/>
              <a:t>coordinatorschap</a:t>
            </a:r>
            <a:r>
              <a:rPr lang="nl-NL" baseline="0" dirty="0" smtClean="0"/>
              <a:t> overnemen van </a:t>
            </a:r>
            <a:r>
              <a:rPr lang="nl-NL" baseline="0" dirty="0" err="1" smtClean="0"/>
              <a:t>Stefanie</a:t>
            </a:r>
            <a:r>
              <a:rPr lang="nl-NL" baseline="0" dirty="0" smtClean="0"/>
              <a:t> van Hoof, na 3 jaar. </a:t>
            </a:r>
          </a:p>
          <a:p>
            <a:r>
              <a:rPr lang="nl-NL" baseline="0" dirty="0" smtClean="0"/>
              <a:t>Ik kom in een gespreid bed, fundamenten gelegd door </a:t>
            </a:r>
            <a:r>
              <a:rPr lang="nl-NL" baseline="0" dirty="0" err="1" smtClean="0"/>
              <a:t>Janny</a:t>
            </a:r>
            <a:r>
              <a:rPr lang="nl-NL" baseline="0" dirty="0" smtClean="0"/>
              <a:t> Inden</a:t>
            </a:r>
          </a:p>
          <a:p>
            <a:r>
              <a:rPr lang="nl-NL" baseline="0" dirty="0" smtClean="0"/>
              <a:t>Maar deel van een team (zie website) met elk hun specifieke taken.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243F-7034-4172-AEC7-6286C5C7832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55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Geboortes: 200000/dag;</a:t>
            </a:r>
            <a:r>
              <a:rPr lang="nl-NL" baseline="0" dirty="0" smtClean="0"/>
              <a:t> 150/min.</a:t>
            </a:r>
          </a:p>
          <a:p>
            <a:r>
              <a:rPr lang="nl-NL" baseline="0" dirty="0" smtClean="0"/>
              <a:t>Prachtig allemaal gemaakt naar Gods beeld. </a:t>
            </a:r>
          </a:p>
          <a:p>
            <a:r>
              <a:rPr lang="nl-NL" baseline="0" dirty="0" smtClean="0"/>
              <a:t>Toch afhankelijk van plek op de wereld waar je geboren wordt ziet je leven er </a:t>
            </a:r>
            <a:r>
              <a:rPr lang="nl-NL" baseline="0" dirty="0" err="1" smtClean="0"/>
              <a:t>heeel</a:t>
            </a:r>
            <a:r>
              <a:rPr lang="nl-NL" baseline="0" dirty="0" smtClean="0"/>
              <a:t> anders uit</a:t>
            </a:r>
          </a:p>
          <a:p>
            <a:r>
              <a:rPr lang="nl-NL" baseline="0" dirty="0" smtClean="0"/>
              <a:t>Wordt je aan de onderkant van de samenleving geboren ben op meer dan 50 parameters (dingen die je kunt meten in je lichaam) verkeerd voorgesorteerd.</a:t>
            </a:r>
          </a:p>
          <a:p>
            <a:r>
              <a:rPr lang="nl-NL" baseline="0" dirty="0" smtClean="0"/>
              <a:t>Heel confronterend, maar tegelijk ook hoop om te kunnen verbeteren!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243F-7034-4172-AEC7-6286C5C7832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7250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Voorafgaande</a:t>
            </a:r>
            <a:r>
              <a:rPr lang="nl-NL" baseline="0" dirty="0" smtClean="0"/>
              <a:t> genade: God bereikt mensen via mensen (immers zijn beeld). Sommigen werken in een CDC, anderen (Corry en </a:t>
            </a:r>
            <a:r>
              <a:rPr lang="nl-NL" baseline="0" dirty="0" err="1" smtClean="0"/>
              <a:t>Han</a:t>
            </a:r>
            <a:r>
              <a:rPr lang="nl-NL" baseline="0" dirty="0" smtClean="0"/>
              <a:t> Tan) hebben taak in de medische checks van vele 1000-en kinderen. En u en ik kunnen KAP contactpersoon en sponsor worden!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243F-7034-4172-AEC7-6286C5C7832C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64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</a:t>
            </a:r>
            <a:r>
              <a:rPr lang="nl-NL" baseline="0" dirty="0" smtClean="0"/>
              <a:t> </a:t>
            </a:r>
            <a:r>
              <a:rPr lang="nl-NL" baseline="0" smtClean="0"/>
              <a:t>een hoopvolle toekomst!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0243F-7034-4172-AEC7-6286C5C7832C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5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687" y="188640"/>
            <a:ext cx="11922337" cy="9811089"/>
          </a:xfrm>
          <a:prstGeom prst="ellipse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69796" y="4941168"/>
            <a:ext cx="74617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GEEF</a:t>
            </a:r>
            <a:r>
              <a:rPr lang="nl-NL" sz="4800" b="1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KINDEREN</a:t>
            </a:r>
          </a:p>
          <a:p>
            <a:r>
              <a:rPr lang="nl-NL" sz="4800" b="1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EEN </a:t>
            </a:r>
            <a:r>
              <a:rPr lang="nl-NL" sz="4800" b="1" baseline="0" dirty="0" smtClean="0">
                <a:solidFill>
                  <a:srgbClr val="FF0066"/>
                </a:solidFill>
              </a:rPr>
              <a:t>HOOPVOLLE</a:t>
            </a:r>
            <a:r>
              <a:rPr lang="nl-NL" sz="4800" b="1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TOEKOMST</a:t>
            </a:r>
            <a:endParaRPr lang="nl-NL" sz="4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85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1332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503238" y="6870700"/>
            <a:ext cx="2133600" cy="366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4B247-9777-460A-B5D6-B15E02F299AF}" type="datetimeFigureOut">
              <a:rPr lang="en-GB" smtClean="0"/>
              <a:pPr>
                <a:defRPr/>
              </a:pPr>
              <a:t>24/04/2017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902451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938900" y="6375186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E120A5-16E7-4BF6-95A1-C756A36B6DE3}" type="slidenum">
              <a:rPr lang="en-GB" altLang="en-US" smtClean="0"/>
              <a:pPr/>
              <a:t>‹nr.›</a:t>
            </a:fld>
            <a:endParaRPr lang="en-GB" alt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9870" y="6132729"/>
            <a:ext cx="4931631" cy="548680"/>
          </a:xfrm>
        </p:spPr>
        <p:txBody>
          <a:bodyPr anchor="b"/>
          <a:lstStyle>
            <a:lvl1pPr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19572" y="837588"/>
            <a:ext cx="6985000" cy="515229"/>
          </a:xfrm>
        </p:spPr>
        <p:txBody>
          <a:bodyPr/>
          <a:lstStyle>
            <a:lvl1pPr>
              <a:defRPr sz="1600" cap="all" spc="-100" baseline="0">
                <a:solidFill>
                  <a:schemeClr val="accent1"/>
                </a:solidFill>
                <a:latin typeface="Segoe Print" panose="020006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4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inderadoptieplan.nl/" TargetMode="External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61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0" y="5877272"/>
            <a:ext cx="951381" cy="84567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051720" y="5970843"/>
            <a:ext cx="6774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dirty="0" smtClean="0">
                <a:solidFill>
                  <a:schemeClr val="accent1"/>
                </a:solidFill>
                <a:hlinkClick r:id="rId6"/>
              </a:rPr>
              <a:t>www.kinderadoptieplan.nl</a:t>
            </a:r>
            <a:endParaRPr lang="nl-NL" dirty="0" smtClean="0">
              <a:solidFill>
                <a:schemeClr val="accent1"/>
              </a:solidFill>
            </a:endParaRPr>
          </a:p>
          <a:p>
            <a:pPr algn="r"/>
            <a:r>
              <a:rPr lang="nl-NL" dirty="0" smtClean="0">
                <a:solidFill>
                  <a:schemeClr val="accent1"/>
                </a:solidFill>
              </a:rPr>
              <a:t>we</a:t>
            </a:r>
            <a:r>
              <a:rPr lang="nl-NL" baseline="0" dirty="0" smtClean="0">
                <a:solidFill>
                  <a:schemeClr val="accent1"/>
                </a:solidFill>
              </a:rPr>
              <a:t> werken via het wereldwijde netwerk van de Kerk van de Nazarener</a:t>
            </a:r>
            <a:endParaRPr lang="nl-N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35.jp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Begin%20met%20EEN%20stap%20-%20NCM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inderadoptieplan/" TargetMode="External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hyperlink" Target="https://www.youtube.com/channel/UCqizITTM9m160t5RG6AUsdQ" TargetMode="Externa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1.gif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slide" Target="slide15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slide" Target="slide13.xml"/><Relationship Id="rId4" Type="http://schemas.openxmlformats.org/officeDocument/2006/relationships/slide" Target="slide10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17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nl-NL" dirty="0" smtClean="0"/>
              <a:t>Sociaal emotionele </a:t>
            </a:r>
            <a:r>
              <a:rPr lang="nl-NL" dirty="0"/>
              <a:t>ontwikkeling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1484784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800" dirty="0">
              <a:solidFill>
                <a:srgbClr val="FF0066"/>
              </a:solidFill>
            </a:endParaRPr>
          </a:p>
          <a:p>
            <a:endParaRPr lang="nl-NL" sz="2800" dirty="0" smtClean="0">
              <a:solidFill>
                <a:srgbClr val="FF00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2015940"/>
            <a:ext cx="45787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sz="2800" dirty="0" smtClean="0">
                <a:solidFill>
                  <a:schemeClr val="accent1"/>
                </a:solidFill>
              </a:rPr>
              <a:t>We </a:t>
            </a:r>
            <a:r>
              <a:rPr lang="nl-NL" sz="2800" dirty="0">
                <a:solidFill>
                  <a:schemeClr val="accent1"/>
                </a:solidFill>
              </a:rPr>
              <a:t>helpen kinderen bij het ontwikkelen van een positief </a:t>
            </a:r>
            <a:r>
              <a:rPr lang="nl-NL" sz="2800" dirty="0">
                <a:solidFill>
                  <a:srgbClr val="FF0066"/>
                </a:solidFill>
              </a:rPr>
              <a:t>zelfbeeld</a:t>
            </a:r>
            <a:r>
              <a:rPr lang="nl-NL" sz="2800" dirty="0">
                <a:solidFill>
                  <a:schemeClr val="accent1"/>
                </a:solidFill>
              </a:rPr>
              <a:t>. Ook leren ze vaardigheden zoals </a:t>
            </a:r>
            <a:r>
              <a:rPr lang="nl-NL" sz="2800" dirty="0">
                <a:solidFill>
                  <a:srgbClr val="FF0066"/>
                </a:solidFill>
              </a:rPr>
              <a:t>conflicthantering</a:t>
            </a:r>
            <a:r>
              <a:rPr lang="nl-NL" sz="2800" dirty="0">
                <a:solidFill>
                  <a:schemeClr val="accent1"/>
                </a:solidFill>
              </a:rPr>
              <a:t>, omgang met ouders en krijgen ze lessen over bijvoorbeeld </a:t>
            </a:r>
            <a:r>
              <a:rPr lang="nl-NL" sz="2800" dirty="0">
                <a:solidFill>
                  <a:srgbClr val="FF0066"/>
                </a:solidFill>
              </a:rPr>
              <a:t>seksualiteit</a:t>
            </a:r>
            <a:r>
              <a:rPr lang="nl-NL" sz="2800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311" y="1961837"/>
            <a:ext cx="4082727" cy="33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8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nl-NL" dirty="0" smtClean="0"/>
              <a:t>geestelijke </a:t>
            </a:r>
            <a:r>
              <a:rPr lang="nl-NL" dirty="0"/>
              <a:t>ontwikkeling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1484784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800" dirty="0">
              <a:solidFill>
                <a:srgbClr val="FF0066"/>
              </a:solidFill>
            </a:endParaRPr>
          </a:p>
          <a:p>
            <a:endParaRPr lang="nl-NL" sz="2800" dirty="0" smtClean="0">
              <a:solidFill>
                <a:srgbClr val="FF00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397" y="1484784"/>
            <a:ext cx="45787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sz="2800" dirty="0" smtClean="0">
                <a:solidFill>
                  <a:schemeClr val="accent1"/>
                </a:solidFill>
              </a:rPr>
              <a:t>Alle </a:t>
            </a:r>
            <a:r>
              <a:rPr lang="nl-NL" sz="2800" dirty="0">
                <a:solidFill>
                  <a:schemeClr val="accent1"/>
                </a:solidFill>
              </a:rPr>
              <a:t>kinderen krijgen het </a:t>
            </a:r>
            <a:r>
              <a:rPr lang="nl-NL" sz="2800" dirty="0" smtClean="0">
                <a:solidFill>
                  <a:srgbClr val="FF0066"/>
                </a:solidFill>
              </a:rPr>
              <a:t>evangelie </a:t>
            </a:r>
            <a:r>
              <a:rPr lang="nl-NL" sz="2800" dirty="0">
                <a:solidFill>
                  <a:srgbClr val="FF0066"/>
                </a:solidFill>
              </a:rPr>
              <a:t>van Jezus Christus </a:t>
            </a:r>
            <a:r>
              <a:rPr lang="nl-NL" sz="2800" dirty="0">
                <a:solidFill>
                  <a:schemeClr val="accent1"/>
                </a:solidFill>
              </a:rPr>
              <a:t>te horen. Kinderen kunnen ongeacht hun </a:t>
            </a:r>
            <a:r>
              <a:rPr lang="nl-NL" sz="2800" dirty="0">
                <a:solidFill>
                  <a:srgbClr val="FF0066"/>
                </a:solidFill>
              </a:rPr>
              <a:t>religieuze achtergrond</a:t>
            </a:r>
            <a:r>
              <a:rPr lang="nl-NL" sz="2800" dirty="0">
                <a:solidFill>
                  <a:schemeClr val="accent1"/>
                </a:solidFill>
              </a:rPr>
              <a:t> deelnemen aan de programma’s. </a:t>
            </a:r>
            <a:endParaRPr lang="nl-NL" sz="2800" dirty="0" smtClean="0">
              <a:solidFill>
                <a:schemeClr val="accent1"/>
              </a:solidFill>
            </a:endParaRPr>
          </a:p>
          <a:p>
            <a:pPr fontAlgn="base"/>
            <a:r>
              <a:rPr lang="nl-NL" sz="2800" dirty="0" smtClean="0">
                <a:solidFill>
                  <a:srgbClr val="FF0066"/>
                </a:solidFill>
              </a:rPr>
              <a:t>Gods</a:t>
            </a:r>
            <a:r>
              <a:rPr lang="nl-NL" sz="2800" dirty="0" smtClean="0">
                <a:solidFill>
                  <a:schemeClr val="accent1"/>
                </a:solidFill>
              </a:rPr>
              <a:t> </a:t>
            </a:r>
            <a:r>
              <a:rPr lang="nl-NL" sz="2800" dirty="0">
                <a:solidFill>
                  <a:schemeClr val="accent1"/>
                </a:solidFill>
              </a:rPr>
              <a:t>boodschap van </a:t>
            </a:r>
            <a:r>
              <a:rPr lang="nl-NL" sz="2800" dirty="0">
                <a:solidFill>
                  <a:srgbClr val="FF0066"/>
                </a:solidFill>
              </a:rPr>
              <a:t>onvoorwaardelijke liefde </a:t>
            </a:r>
            <a:r>
              <a:rPr lang="nl-NL" sz="2800" dirty="0">
                <a:solidFill>
                  <a:schemeClr val="accent1"/>
                </a:solidFill>
              </a:rPr>
              <a:t>maakt vaak een grote indruk op de kinderen.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4577287" cy="347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7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nl-NL" dirty="0" smtClean="0"/>
              <a:t>intellectuele </a:t>
            </a:r>
            <a:r>
              <a:rPr lang="nl-NL" dirty="0"/>
              <a:t>ontwikkeling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1484784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800" dirty="0">
              <a:solidFill>
                <a:srgbClr val="FF0066"/>
              </a:solidFill>
            </a:endParaRPr>
          </a:p>
          <a:p>
            <a:endParaRPr lang="nl-NL" sz="2800" dirty="0" smtClean="0">
              <a:solidFill>
                <a:srgbClr val="FF00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621" y="2276872"/>
            <a:ext cx="43204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sz="2800" dirty="0" smtClean="0">
                <a:solidFill>
                  <a:schemeClr val="accent1"/>
                </a:solidFill>
              </a:rPr>
              <a:t>Alle </a:t>
            </a:r>
            <a:r>
              <a:rPr lang="nl-NL" sz="2800" dirty="0">
                <a:solidFill>
                  <a:schemeClr val="accent1"/>
                </a:solidFill>
              </a:rPr>
              <a:t>sponsorkinderen volgen </a:t>
            </a:r>
            <a:r>
              <a:rPr lang="nl-NL" sz="2800" dirty="0">
                <a:solidFill>
                  <a:srgbClr val="FF0066"/>
                </a:solidFill>
              </a:rPr>
              <a:t>onderwijs</a:t>
            </a:r>
            <a:r>
              <a:rPr lang="nl-NL" sz="2800" dirty="0">
                <a:solidFill>
                  <a:schemeClr val="accent1"/>
                </a:solidFill>
              </a:rPr>
              <a:t>. In landen waar het onderwijs niet gratis is, voorziet het in </a:t>
            </a:r>
            <a:r>
              <a:rPr lang="nl-NL" sz="2800" dirty="0">
                <a:solidFill>
                  <a:srgbClr val="FF0066"/>
                </a:solidFill>
              </a:rPr>
              <a:t>schoolgeld</a:t>
            </a:r>
            <a:r>
              <a:rPr lang="nl-NL" sz="2800" dirty="0">
                <a:solidFill>
                  <a:schemeClr val="accent1"/>
                </a:solidFill>
              </a:rPr>
              <a:t>, een </a:t>
            </a:r>
            <a:r>
              <a:rPr lang="nl-NL" sz="2800" dirty="0">
                <a:solidFill>
                  <a:srgbClr val="FF0066"/>
                </a:solidFill>
              </a:rPr>
              <a:t>uniform</a:t>
            </a:r>
            <a:r>
              <a:rPr lang="nl-NL" sz="2800" dirty="0">
                <a:solidFill>
                  <a:schemeClr val="accent1"/>
                </a:solidFill>
              </a:rPr>
              <a:t>, </a:t>
            </a:r>
            <a:r>
              <a:rPr lang="nl-NL" sz="2800" dirty="0">
                <a:solidFill>
                  <a:srgbClr val="FF0066"/>
                </a:solidFill>
              </a:rPr>
              <a:t>boeken</a:t>
            </a:r>
            <a:r>
              <a:rPr lang="nl-NL" sz="2800" dirty="0">
                <a:solidFill>
                  <a:schemeClr val="accent1"/>
                </a:solidFill>
              </a:rPr>
              <a:t> en </a:t>
            </a:r>
            <a:r>
              <a:rPr lang="nl-NL" sz="2800" dirty="0">
                <a:solidFill>
                  <a:srgbClr val="FF0066"/>
                </a:solidFill>
              </a:rPr>
              <a:t>schoolspullen</a:t>
            </a:r>
            <a:r>
              <a:rPr lang="nl-NL" sz="2800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79118"/>
            <a:ext cx="4758405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4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nl-NL" dirty="0" smtClean="0"/>
              <a:t>Veilige omgeving via lokale kerk</a:t>
            </a:r>
            <a:endParaRPr lang="nl-NL" dirty="0"/>
          </a:p>
        </p:txBody>
      </p:sp>
      <p:sp>
        <p:nvSpPr>
          <p:cNvPr id="3" name="Rectangle 2"/>
          <p:cNvSpPr/>
          <p:nvPr/>
        </p:nvSpPr>
        <p:spPr>
          <a:xfrm>
            <a:off x="539552" y="1484784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800" dirty="0">
              <a:solidFill>
                <a:srgbClr val="FF0066"/>
              </a:solidFill>
            </a:endParaRPr>
          </a:p>
          <a:p>
            <a:endParaRPr lang="nl-NL" sz="2800" dirty="0" smtClean="0">
              <a:solidFill>
                <a:srgbClr val="FF00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621" y="2276872"/>
            <a:ext cx="43204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sz="2800" dirty="0" smtClean="0">
                <a:solidFill>
                  <a:schemeClr val="accent1"/>
                </a:solidFill>
              </a:rPr>
              <a:t>In </a:t>
            </a:r>
            <a:r>
              <a:rPr lang="nl-NL" sz="2800" dirty="0">
                <a:solidFill>
                  <a:schemeClr val="accent1"/>
                </a:solidFill>
              </a:rPr>
              <a:t>de projecten krijgen de kinderen </a:t>
            </a:r>
            <a:r>
              <a:rPr lang="nl-NL" sz="2800" dirty="0">
                <a:solidFill>
                  <a:srgbClr val="FF0066"/>
                </a:solidFill>
              </a:rPr>
              <a:t>liefde en zorg</a:t>
            </a:r>
            <a:r>
              <a:rPr lang="nl-NL" sz="2800" dirty="0">
                <a:solidFill>
                  <a:schemeClr val="accent1"/>
                </a:solidFill>
              </a:rPr>
              <a:t>. Ze kunnen er kind zijn. Dat staat vaak in schril </a:t>
            </a:r>
            <a:r>
              <a:rPr lang="nl-NL" sz="2800" dirty="0">
                <a:solidFill>
                  <a:srgbClr val="FF0066"/>
                </a:solidFill>
              </a:rPr>
              <a:t>contrast</a:t>
            </a:r>
            <a:r>
              <a:rPr lang="nl-NL" sz="2800" dirty="0">
                <a:solidFill>
                  <a:schemeClr val="accent1"/>
                </a:solidFill>
              </a:rPr>
              <a:t> met de thuissituatie en de wijk waarin ze wonen.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58" y="2236813"/>
            <a:ext cx="3946272" cy="2717715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399768"/>
            <a:ext cx="463725" cy="41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Meer materialen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99056" y="4132871"/>
            <a:ext cx="2562126" cy="18026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79475" y="3834239"/>
            <a:ext cx="1524611" cy="2164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36712"/>
            <a:ext cx="2061031" cy="4842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2360"/>
            <a:ext cx="4572001" cy="223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4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SPONSOR MOGELIJKHEDEN</a:t>
            </a:r>
            <a:endParaRPr lang="nl-NL" dirty="0"/>
          </a:p>
        </p:txBody>
      </p:sp>
      <p:grpSp>
        <p:nvGrpSpPr>
          <p:cNvPr id="17" name="Group 16"/>
          <p:cNvGrpSpPr/>
          <p:nvPr/>
        </p:nvGrpSpPr>
        <p:grpSpPr>
          <a:xfrm>
            <a:off x="323528" y="4219634"/>
            <a:ext cx="8238844" cy="1657638"/>
            <a:chOff x="395536" y="3854410"/>
            <a:chExt cx="8382860" cy="165763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3854410"/>
              <a:ext cx="2550212" cy="165763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474571" y="4542219"/>
              <a:ext cx="22347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>
                  <a:solidFill>
                    <a:schemeClr val="tx2"/>
                  </a:solidFill>
                </a:rPr>
                <a:t>é</a:t>
              </a:r>
              <a:r>
                <a:rPr lang="nl-NL" sz="2400" dirty="0">
                  <a:solidFill>
                    <a:schemeClr val="tx2"/>
                  </a:solidFill>
                </a:rPr>
                <a:t>é</a:t>
              </a:r>
              <a:r>
                <a:rPr lang="nl-NL" sz="2400" dirty="0" smtClean="0">
                  <a:solidFill>
                    <a:schemeClr val="tx2"/>
                  </a:solidFill>
                </a:rPr>
                <a:t>nmalige gift</a:t>
              </a:r>
            </a:p>
            <a:p>
              <a:r>
                <a:rPr lang="nl-NL" sz="2400" dirty="0">
                  <a:solidFill>
                    <a:schemeClr val="tx2"/>
                  </a:solidFill>
                </a:rPr>
                <a:t>s</a:t>
              </a:r>
              <a:r>
                <a:rPr lang="nl-NL" sz="2400" dirty="0" smtClean="0">
                  <a:solidFill>
                    <a:schemeClr val="tx2"/>
                  </a:solidFill>
                </a:rPr>
                <a:t>pecifiek project</a:t>
              </a:r>
              <a:endParaRPr lang="nl-NL" sz="2400" dirty="0">
                <a:solidFill>
                  <a:schemeClr val="tx2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854410"/>
              <a:ext cx="2550212" cy="165763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3854410"/>
              <a:ext cx="2550212" cy="165763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6118" y="4542219"/>
              <a:ext cx="16690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400" dirty="0" smtClean="0">
                  <a:solidFill>
                    <a:schemeClr val="tx2"/>
                  </a:solidFill>
                </a:rPr>
                <a:t>1 jaar kind</a:t>
              </a:r>
            </a:p>
            <a:p>
              <a:pPr algn="ctr"/>
              <a:r>
                <a:rPr lang="nl-NL" sz="2400" dirty="0" smtClean="0">
                  <a:solidFill>
                    <a:schemeClr val="tx2"/>
                  </a:solidFill>
                </a:rPr>
                <a:t>€27,50 p.m.</a:t>
              </a:r>
              <a:endParaRPr lang="nl-NL" sz="2400" dirty="0">
                <a:solidFill>
                  <a:schemeClr val="tx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79940" y="4575944"/>
              <a:ext cx="1438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400" dirty="0" smtClean="0">
                  <a:solidFill>
                    <a:schemeClr val="tx2"/>
                  </a:solidFill>
                </a:rPr>
                <a:t>algemeen</a:t>
              </a:r>
              <a:endParaRPr lang="nl-NL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9722" y="2394894"/>
            <a:ext cx="8228320" cy="1682178"/>
            <a:chOff x="401915" y="1550154"/>
            <a:chExt cx="8372152" cy="16821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6850" y="1550154"/>
              <a:ext cx="2550212" cy="16576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855" y="1556792"/>
              <a:ext cx="2550212" cy="16576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240149" y="2007463"/>
              <a:ext cx="270362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400" dirty="0" smtClean="0">
                  <a:solidFill>
                    <a:schemeClr val="tx2"/>
                  </a:solidFill>
                </a:rPr>
                <a:t>onderwijs, voeding, </a:t>
              </a:r>
            </a:p>
            <a:p>
              <a:pPr algn="ctr"/>
              <a:r>
                <a:rPr lang="nl-NL" sz="2400" dirty="0" smtClean="0">
                  <a:solidFill>
                    <a:schemeClr val="tx2"/>
                  </a:solidFill>
                </a:rPr>
                <a:t>opvang, schrijven</a:t>
              </a:r>
            </a:p>
            <a:p>
              <a:pPr algn="ctr"/>
              <a:r>
                <a:rPr lang="nl-NL" sz="2400" dirty="0" smtClean="0">
                  <a:solidFill>
                    <a:schemeClr val="tx2"/>
                  </a:solidFill>
                </a:rPr>
                <a:t>€27,50 p.m.</a:t>
              </a:r>
              <a:endParaRPr lang="nl-NL" sz="24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44665" y="2381979"/>
              <a:ext cx="21085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400" dirty="0" smtClean="0">
                  <a:solidFill>
                    <a:schemeClr val="tx2"/>
                  </a:solidFill>
                </a:rPr>
                <a:t>onderwijsfonds</a:t>
              </a:r>
            </a:p>
            <a:p>
              <a:pPr algn="ctr"/>
              <a:r>
                <a:rPr lang="nl-NL" sz="2400" dirty="0" smtClean="0">
                  <a:solidFill>
                    <a:schemeClr val="tx2"/>
                  </a:solidFill>
                </a:rPr>
                <a:t>€27,50 p.m.</a:t>
              </a:r>
              <a:endParaRPr lang="nl-NL" sz="2400" dirty="0">
                <a:solidFill>
                  <a:schemeClr val="tx2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915" y="1556792"/>
              <a:ext cx="2550212" cy="165763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06898" y="2032003"/>
              <a:ext cx="254024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2400" dirty="0" smtClean="0">
                  <a:solidFill>
                    <a:schemeClr val="tx2"/>
                  </a:solidFill>
                </a:rPr>
                <a:t>voeding en opvang</a:t>
              </a:r>
            </a:p>
            <a:p>
              <a:pPr algn="ctr"/>
              <a:r>
                <a:rPr lang="nl-NL" sz="2400" dirty="0" smtClean="0">
                  <a:solidFill>
                    <a:schemeClr val="tx2"/>
                  </a:solidFill>
                </a:rPr>
                <a:t>2 kinderen</a:t>
              </a:r>
            </a:p>
            <a:p>
              <a:pPr algn="ctr"/>
              <a:r>
                <a:rPr lang="nl-NL" sz="2400" dirty="0" smtClean="0">
                  <a:solidFill>
                    <a:schemeClr val="tx2"/>
                  </a:solidFill>
                </a:rPr>
                <a:t>€12,50 p.m.</a:t>
              </a:r>
              <a:endParaRPr lang="nl-NL" sz="2400" dirty="0">
                <a:solidFill>
                  <a:schemeClr val="tx2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23528" y="1393612"/>
            <a:ext cx="8382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accent1"/>
                </a:solidFill>
              </a:rPr>
              <a:t>Samen kunnen we </a:t>
            </a:r>
            <a:r>
              <a:rPr lang="nl-NL" sz="2800" dirty="0">
                <a:solidFill>
                  <a:srgbClr val="FF40FF"/>
                </a:solidFill>
              </a:rPr>
              <a:t>de wereld veranderen</a:t>
            </a:r>
            <a:r>
              <a:rPr lang="nl-NL" sz="2800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3" name="Hart 2"/>
          <p:cNvSpPr/>
          <p:nvPr/>
        </p:nvSpPr>
        <p:spPr>
          <a:xfrm rot="1235020">
            <a:off x="6560748" y="504284"/>
            <a:ext cx="2018798" cy="1440160"/>
          </a:xfrm>
          <a:prstGeom prst="heart">
            <a:avLst/>
          </a:prstGeom>
          <a:solidFill>
            <a:srgbClr val="FF4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latin typeface="Raleway" charset="0"/>
                <a:ea typeface="Raleway" charset="0"/>
                <a:cs typeface="Raleway" charset="0"/>
              </a:rPr>
              <a:t>elk</a:t>
            </a:r>
          </a:p>
          <a:p>
            <a:pPr algn="ctr"/>
            <a:r>
              <a:rPr lang="nl-NL" sz="2400" b="1" dirty="0" smtClean="0">
                <a:latin typeface="Raleway" charset="0"/>
                <a:ea typeface="Raleway" charset="0"/>
                <a:cs typeface="Raleway" charset="0"/>
              </a:rPr>
              <a:t>budget</a:t>
            </a:r>
            <a:endParaRPr lang="nl-NL" sz="2400" b="1" dirty="0"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Cijfers van het Kinderadoptieplan</a:t>
            </a:r>
            <a:endParaRPr lang="nl-NL" sz="3600" dirty="0"/>
          </a:p>
        </p:txBody>
      </p:sp>
      <p:sp>
        <p:nvSpPr>
          <p:cNvPr id="3" name="Tekstvak 2"/>
          <p:cNvSpPr txBox="1"/>
          <p:nvPr/>
        </p:nvSpPr>
        <p:spPr>
          <a:xfrm>
            <a:off x="323528" y="1808941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Wereldwijd ondersteunen we bijna </a:t>
            </a:r>
            <a:r>
              <a:rPr lang="nl-NL" sz="24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20.000 kinderen</a:t>
            </a:r>
            <a:r>
              <a:rPr lang="nl-NL" sz="2400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 via</a:t>
            </a:r>
            <a:r>
              <a:rPr lang="nl-NL" sz="2400" dirty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endParaRPr lang="nl-NL" sz="2400" dirty="0" smtClean="0">
              <a:solidFill>
                <a:schemeClr val="accent1"/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nl-NL" sz="24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158 </a:t>
            </a:r>
            <a:r>
              <a:rPr lang="nl-NL" sz="2400" b="1" dirty="0" err="1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Kinderontwikkelcentra</a:t>
            </a:r>
            <a:r>
              <a:rPr lang="nl-NL" sz="24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</a:p>
          <a:p>
            <a:r>
              <a:rPr lang="nl-NL" sz="2400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in </a:t>
            </a:r>
            <a:r>
              <a:rPr lang="nl-NL" sz="24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64 landen</a:t>
            </a:r>
          </a:p>
          <a:p>
            <a:endParaRPr lang="nl-NL" sz="2400" dirty="0">
              <a:solidFill>
                <a:schemeClr val="accent1"/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nl-NL" sz="2400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Vanuit Nederland om 2016 met </a:t>
            </a:r>
          </a:p>
          <a:p>
            <a:r>
              <a:rPr lang="nl-NL" sz="24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305 sponsors </a:t>
            </a:r>
            <a:r>
              <a:rPr lang="nl-NL" sz="2400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steun voor ruim </a:t>
            </a:r>
            <a:r>
              <a:rPr lang="nl-NL" sz="24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650 kinderen</a:t>
            </a:r>
            <a:endParaRPr lang="nl-NL" sz="2400" b="1" dirty="0">
              <a:solidFill>
                <a:schemeClr val="accent1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410972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NOODZAKELIJKe</a:t>
            </a:r>
            <a:r>
              <a:rPr lang="nl-NL" dirty="0" smtClean="0"/>
              <a:t> VERHOGING sponsorbijdrage</a:t>
            </a:r>
            <a:endParaRPr lang="nl-NL" dirty="0"/>
          </a:p>
        </p:txBody>
      </p:sp>
      <p:sp>
        <p:nvSpPr>
          <p:cNvPr id="3" name="Rectangle 2"/>
          <p:cNvSpPr/>
          <p:nvPr/>
        </p:nvSpPr>
        <p:spPr>
          <a:xfrm>
            <a:off x="547090" y="1803588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800" dirty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G</a:t>
            </a:r>
            <a:r>
              <a:rPr lang="nl-NL" sz="2800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estegen kosten levensonderhoud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800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Persoonlijke brief in juni en december 2016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800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Sponsor kreeg mogelijkheid om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sponsorschap </a:t>
            </a:r>
            <a:r>
              <a:rPr lang="nl-NL" sz="2400" dirty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te </a:t>
            </a:r>
            <a:r>
              <a:rPr lang="nl-NL" sz="2400" b="1" dirty="0" smtClean="0">
                <a:solidFill>
                  <a:srgbClr val="FF40FF"/>
                </a:solidFill>
                <a:latin typeface="Raleway" charset="0"/>
                <a:ea typeface="Raleway" charset="0"/>
                <a:cs typeface="Raleway" charset="0"/>
              </a:rPr>
              <a:t>heroverwegen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400" dirty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s</a:t>
            </a:r>
            <a:r>
              <a:rPr lang="nl-NL" sz="2400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ponsorschap te </a:t>
            </a:r>
            <a:r>
              <a:rPr lang="nl-NL" sz="2400" b="1" dirty="0" smtClean="0">
                <a:solidFill>
                  <a:srgbClr val="FF40FF"/>
                </a:solidFill>
                <a:latin typeface="Raleway" charset="0"/>
                <a:ea typeface="Raleway" charset="0"/>
                <a:cs typeface="Raleway" charset="0"/>
              </a:rPr>
              <a:t>wijzigen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met </a:t>
            </a:r>
            <a:r>
              <a:rPr lang="nl-NL" sz="2400" dirty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ons in </a:t>
            </a:r>
            <a:r>
              <a:rPr lang="nl-NL" sz="2400" b="1" dirty="0">
                <a:solidFill>
                  <a:srgbClr val="FF40FF"/>
                </a:solidFill>
                <a:latin typeface="Raleway" charset="0"/>
                <a:ea typeface="Raleway" charset="0"/>
                <a:cs typeface="Raleway" charset="0"/>
              </a:rPr>
              <a:t>overleg</a:t>
            </a:r>
            <a:r>
              <a:rPr lang="nl-NL" sz="2400" dirty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 te </a:t>
            </a:r>
            <a:r>
              <a:rPr lang="nl-NL" sz="2400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gaan</a:t>
            </a:r>
          </a:p>
          <a:p>
            <a:endParaRPr lang="nl-NL" sz="2800" dirty="0" smtClean="0">
              <a:solidFill>
                <a:schemeClr val="accent1"/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nl-NL" sz="2800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Dankbaar </a:t>
            </a:r>
            <a:r>
              <a:rPr lang="nl-NL" sz="2800" dirty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dat het overgrote deel  van de sponsors besloten </a:t>
            </a:r>
            <a:r>
              <a:rPr lang="nl-NL" sz="2800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heeft </a:t>
            </a:r>
            <a:r>
              <a:rPr lang="nl-NL" sz="2800" dirty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hun gift te continueren. </a:t>
            </a:r>
          </a:p>
        </p:txBody>
      </p:sp>
    </p:spTree>
    <p:extLst>
      <p:ext uri="{BB962C8B-B14F-4D97-AF65-F5344CB8AC3E}">
        <p14:creationId xmlns:p14="http://schemas.microsoft.com/office/powerpoint/2010/main" val="264633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POST</a:t>
            </a:r>
            <a:endParaRPr lang="nl-NL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672408" cy="37444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99992" y="1556792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Meer dan </a:t>
            </a:r>
            <a:r>
              <a:rPr lang="nl-NL" sz="24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700 poststukken</a:t>
            </a:r>
          </a:p>
          <a:p>
            <a:endParaRPr lang="nl-NL" sz="2400" b="1" dirty="0">
              <a:solidFill>
                <a:schemeClr val="accent1"/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nl-NL" sz="2400" i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“May God </a:t>
            </a:r>
            <a:r>
              <a:rPr lang="nl-NL" sz="2400" i="1" dirty="0" err="1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bless</a:t>
            </a:r>
            <a:r>
              <a:rPr lang="nl-NL" sz="2400" i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nl-NL" sz="2400" i="1" dirty="0" err="1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your</a:t>
            </a:r>
            <a:r>
              <a:rPr lang="nl-NL" sz="2400" i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nl-NL" sz="2400" i="1" dirty="0" err="1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strange</a:t>
            </a:r>
            <a:r>
              <a:rPr lang="nl-NL" sz="2400" i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nl-NL" sz="2400" i="1" dirty="0" err="1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and</a:t>
            </a:r>
            <a:r>
              <a:rPr lang="nl-NL" sz="2400" i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nl-NL" sz="2400" i="1" dirty="0" err="1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generous</a:t>
            </a:r>
            <a:r>
              <a:rPr lang="nl-NL" sz="2400" i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nl-NL" sz="2400" i="1" dirty="0" err="1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heart</a:t>
            </a:r>
            <a:r>
              <a:rPr lang="nl-NL" sz="2400" i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.”</a:t>
            </a:r>
            <a:endParaRPr lang="nl-NL" sz="2400" i="1" dirty="0">
              <a:solidFill>
                <a:schemeClr val="accent1"/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4997867"/>
            <a:ext cx="1311359" cy="1204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TEAM</a:t>
            </a:r>
            <a:endParaRPr lang="nl-NL" dirty="0"/>
          </a:p>
        </p:txBody>
      </p:sp>
      <p:sp>
        <p:nvSpPr>
          <p:cNvPr id="3" name="AutoShape 2" descr="Afbeeldingsresultaat voor stefanie van hoo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48009674"/>
              </p:ext>
            </p:extLst>
          </p:nvPr>
        </p:nvGraphicFramePr>
        <p:xfrm>
          <a:off x="611560" y="1412776"/>
          <a:ext cx="216024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34376959"/>
              </p:ext>
            </p:extLst>
          </p:nvPr>
        </p:nvGraphicFramePr>
        <p:xfrm>
          <a:off x="2699792" y="404664"/>
          <a:ext cx="6084168" cy="4431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5036309"/>
              </p:ext>
            </p:extLst>
          </p:nvPr>
        </p:nvGraphicFramePr>
        <p:xfrm>
          <a:off x="6660232" y="3645024"/>
          <a:ext cx="2156817" cy="2300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0" name="Oval 9"/>
          <p:cNvSpPr/>
          <p:nvPr/>
        </p:nvSpPr>
        <p:spPr>
          <a:xfrm>
            <a:off x="1043608" y="3645024"/>
            <a:ext cx="2520280" cy="2304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contactpersonen in de Nazarener gemeentes</a:t>
            </a:r>
            <a:endParaRPr lang="nl-NL" b="1" dirty="0"/>
          </a:p>
        </p:txBody>
      </p:sp>
      <p:sp>
        <p:nvSpPr>
          <p:cNvPr id="11" name="Heart 10"/>
          <p:cNvSpPr/>
          <p:nvPr/>
        </p:nvSpPr>
        <p:spPr>
          <a:xfrm rot="19607671">
            <a:off x="1151620" y="3682359"/>
            <a:ext cx="648072" cy="576064"/>
          </a:xfrm>
          <a:prstGeom prst="heart">
            <a:avLst/>
          </a:prstGeom>
          <a:solidFill>
            <a:srgbClr val="FF4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Heart 11"/>
          <p:cNvSpPr/>
          <p:nvPr/>
        </p:nvSpPr>
        <p:spPr>
          <a:xfrm rot="19120833">
            <a:off x="1580484" y="3551935"/>
            <a:ext cx="648072" cy="576064"/>
          </a:xfrm>
          <a:prstGeom prst="heart">
            <a:avLst/>
          </a:prstGeom>
          <a:solidFill>
            <a:srgbClr val="C40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244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Désirée</a:t>
            </a:r>
            <a:r>
              <a:rPr lang="nl-NL" dirty="0" smtClean="0"/>
              <a:t> </a:t>
            </a:r>
            <a:r>
              <a:rPr lang="nl-NL" dirty="0" err="1" smtClean="0"/>
              <a:t>veening-griffioen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16" y="3828740"/>
            <a:ext cx="1735764" cy="212054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39552" y="1544593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nl-NL" sz="28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DNMI </a:t>
            </a:r>
            <a:r>
              <a:rPr lang="mr-IN" sz="28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–</a:t>
            </a:r>
            <a:r>
              <a:rPr lang="nl-NL" sz="28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 Kinderadoptieplan</a:t>
            </a:r>
          </a:p>
          <a:p>
            <a:pPr marL="342900" indent="-342900">
              <a:buFont typeface="Wingdings" charset="2"/>
              <a:buChar char="ü"/>
            </a:pPr>
            <a:r>
              <a:rPr lang="nl-NL" sz="28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Kerk van de Nazarener Nijmegen</a:t>
            </a:r>
          </a:p>
          <a:p>
            <a:pPr marL="342900" indent="-342900">
              <a:buFont typeface="Wingdings" charset="2"/>
              <a:buChar char="ü"/>
            </a:pPr>
            <a:r>
              <a:rPr lang="nl-NL" sz="28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Mission Kid</a:t>
            </a:r>
          </a:p>
          <a:p>
            <a:pPr marL="342900" indent="-342900">
              <a:buFont typeface="Wingdings" charset="2"/>
              <a:buChar char="ü"/>
            </a:pPr>
            <a:r>
              <a:rPr lang="nl-NL" sz="28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Gezin: Marcel, Céline en Jesse</a:t>
            </a:r>
          </a:p>
          <a:p>
            <a:pPr marL="342900" indent="-342900">
              <a:buFont typeface="Wingdings" charset="2"/>
              <a:buChar char="ü"/>
            </a:pPr>
            <a:r>
              <a:rPr lang="nl-NL" sz="28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Onderzoeker </a:t>
            </a:r>
            <a:r>
              <a:rPr lang="mr-IN" sz="28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–</a:t>
            </a:r>
            <a:r>
              <a:rPr lang="nl-NL" sz="28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 Danone Nutricia Research</a:t>
            </a:r>
          </a:p>
          <a:p>
            <a:pPr marL="342900" indent="-342900">
              <a:buFont typeface="Wingdings" charset="2"/>
              <a:buChar char="ü"/>
            </a:pPr>
            <a:endParaRPr lang="nl-NL" sz="2800" b="1" dirty="0" smtClean="0">
              <a:solidFill>
                <a:schemeClr val="accent1"/>
              </a:solidFill>
              <a:latin typeface="Raleway" charset="0"/>
              <a:ea typeface="Raleway" charset="0"/>
              <a:cs typeface="Raleway" charset="0"/>
            </a:endParaRPr>
          </a:p>
          <a:p>
            <a:pPr marL="342900" indent="-342900">
              <a:buFont typeface="Wingdings" charset="2"/>
              <a:buChar char="ü"/>
            </a:pPr>
            <a:r>
              <a:rPr lang="nl-NL" sz="28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Gerechtigheid, Delen en Kinderen</a:t>
            </a:r>
            <a:endParaRPr lang="nl-NL" sz="2800" b="1" dirty="0">
              <a:solidFill>
                <a:schemeClr val="accent1"/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Voorafgaande genade</a:t>
            </a:r>
            <a:endParaRPr lang="nl-NL" dirty="0"/>
          </a:p>
        </p:txBody>
      </p:sp>
      <p:pic>
        <p:nvPicPr>
          <p:cNvPr id="3" name="Afbeelding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68760"/>
            <a:ext cx="468052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12160" y="146858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v</a:t>
            </a:r>
            <a:r>
              <a:rPr lang="en-US" sz="2800" b="1" dirty="0" err="1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olg</a:t>
            </a:r>
            <a:r>
              <a:rPr lang="en-US" sz="28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ons</a:t>
            </a:r>
            <a:r>
              <a:rPr lang="en-US" sz="28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 op:</a:t>
            </a:r>
            <a:endParaRPr lang="nl-NL" b="1" dirty="0">
              <a:solidFill>
                <a:schemeClr val="accent1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2050" name="Picture 2" descr="Afbeeldingsresultaat voor faceboo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219" y="2068114"/>
            <a:ext cx="144015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Afbeeldingsresultaat voor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6" descr="Afbeeldingsresultaat voor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8" descr="Afbeeldingsresultaat voor youtub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AutoShape 10" descr="Afbeeldingsresultaat voor youtub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3" name="Picture 1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70931"/>
            <a:ext cx="1530277" cy="153027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3" y="617538"/>
            <a:ext cx="5043710" cy="504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Financieel verslag 2016</a:t>
            </a:r>
            <a:endParaRPr lang="nl-NL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340768"/>
            <a:ext cx="7018858" cy="433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84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TOELICHTING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406" y="1340768"/>
            <a:ext cx="3766319" cy="440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65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BEGROTING 2017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63" y="1412776"/>
            <a:ext cx="712304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9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Beeld van god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93038"/>
            <a:ext cx="4248472" cy="4248472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Rechthoek 3"/>
          <p:cNvSpPr/>
          <p:nvPr/>
        </p:nvSpPr>
        <p:spPr>
          <a:xfrm>
            <a:off x="5380187" y="1417638"/>
            <a:ext cx="37638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nl-NL" sz="32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voeding</a:t>
            </a:r>
          </a:p>
          <a:p>
            <a:pPr marL="342900" indent="-342900">
              <a:buFont typeface="Wingdings" charset="2"/>
              <a:buChar char="ü"/>
            </a:pPr>
            <a:r>
              <a:rPr lang="nl-NL" sz="32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omgeving</a:t>
            </a:r>
          </a:p>
          <a:p>
            <a:pPr marL="342900" indent="-342900">
              <a:buFont typeface="Wingdings" charset="2"/>
              <a:buChar char="ü"/>
            </a:pPr>
            <a:r>
              <a:rPr lang="nl-NL" sz="3200" b="1" dirty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m</a:t>
            </a:r>
            <a:r>
              <a:rPr lang="nl-NL" sz="32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edische zorg</a:t>
            </a:r>
          </a:p>
          <a:p>
            <a:pPr marL="342900" indent="-342900">
              <a:buFont typeface="Wingdings" charset="2"/>
              <a:buChar char="ü"/>
            </a:pPr>
            <a:r>
              <a:rPr lang="nl-NL" sz="3200" b="1" dirty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v</a:t>
            </a:r>
            <a:r>
              <a:rPr lang="nl-NL" sz="32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eiligheid</a:t>
            </a:r>
          </a:p>
          <a:p>
            <a:pPr marL="342900" indent="-342900">
              <a:buFont typeface="Wingdings" charset="2"/>
              <a:buChar char="ü"/>
            </a:pPr>
            <a:r>
              <a:rPr lang="nl-NL" sz="3200" b="1" dirty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o</a:t>
            </a:r>
            <a:r>
              <a:rPr lang="nl-NL" sz="32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nderwijs</a:t>
            </a:r>
          </a:p>
          <a:p>
            <a:pPr marL="342900" indent="-342900">
              <a:buFont typeface="Wingdings" charset="2"/>
              <a:buChar char="ü"/>
            </a:pPr>
            <a:r>
              <a:rPr lang="nl-NL" sz="32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liefde</a:t>
            </a:r>
          </a:p>
        </p:txBody>
      </p:sp>
    </p:spTree>
    <p:extLst>
      <p:ext uri="{BB962C8B-B14F-4D97-AF65-F5344CB8AC3E}">
        <p14:creationId xmlns:p14="http://schemas.microsoft.com/office/powerpoint/2010/main" val="65811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30"/>
          <a:stretch/>
        </p:blipFill>
        <p:spPr bwMode="auto">
          <a:xfrm>
            <a:off x="1115615" y="1772816"/>
            <a:ext cx="6810033" cy="414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BIJ-VOORBEELD</a:t>
            </a:r>
            <a:endParaRPr lang="en-GB" dirty="0"/>
          </a:p>
        </p:txBody>
      </p:sp>
      <p:pic>
        <p:nvPicPr>
          <p:cNvPr id="6" name="Content Placeholder 4" descr="beeposter2-L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3748" y="4308398"/>
            <a:ext cx="1694242" cy="1485329"/>
          </a:xfrm>
          <a:prstGeom prst="roundRect">
            <a:avLst/>
          </a:prstGeom>
          <a:effectLst>
            <a:softEdge rad="31750"/>
          </a:effectLst>
        </p:spPr>
      </p:pic>
      <p:sp>
        <p:nvSpPr>
          <p:cNvPr id="2" name="Rectangle 1"/>
          <p:cNvSpPr/>
          <p:nvPr/>
        </p:nvSpPr>
        <p:spPr>
          <a:xfrm>
            <a:off x="1079612" y="2238287"/>
            <a:ext cx="1476164" cy="36131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nl-NL" dirty="0">
                <a:solidFill>
                  <a:srgbClr val="0070C0"/>
                </a:solidFill>
              </a:rPr>
              <a:t>Gel &lt; 3 dagen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436" y="4358988"/>
            <a:ext cx="1992778" cy="7200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Leven 6 weken</a:t>
            </a:r>
          </a:p>
          <a:p>
            <a:r>
              <a:rPr lang="nl-NL" dirty="0">
                <a:solidFill>
                  <a:srgbClr val="0070C0"/>
                </a:solidFill>
              </a:rPr>
              <a:t>Werkster gedrag</a:t>
            </a:r>
          </a:p>
        </p:txBody>
      </p:sp>
      <p:sp>
        <p:nvSpPr>
          <p:cNvPr id="11" name="Oval 10"/>
          <p:cNvSpPr/>
          <p:nvPr/>
        </p:nvSpPr>
        <p:spPr>
          <a:xfrm>
            <a:off x="3419872" y="2744924"/>
            <a:ext cx="1152128" cy="756084"/>
          </a:xfrm>
          <a:prstGeom prst="ellipse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nl-NL" sz="1600" dirty="0" smtClean="0">
                <a:solidFill>
                  <a:srgbClr val="0070C0"/>
                </a:solidFill>
              </a:rPr>
              <a:t>verschil </a:t>
            </a:r>
            <a:r>
              <a:rPr lang="nl-NL" sz="1600" dirty="0">
                <a:solidFill>
                  <a:srgbClr val="0070C0"/>
                </a:solidFill>
              </a:rPr>
              <a:t>in dieet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67864" y="2992760"/>
            <a:ext cx="1476164" cy="36131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nl-NL" dirty="0">
                <a:solidFill>
                  <a:srgbClr val="0070C0"/>
                </a:solidFill>
              </a:rPr>
              <a:t>Gel 3-6 dagen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59415" y="4239439"/>
            <a:ext cx="1802403" cy="155428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r"/>
            <a:r>
              <a:rPr lang="nl-NL" dirty="0">
                <a:solidFill>
                  <a:srgbClr val="0070C0"/>
                </a:solidFill>
              </a:rPr>
              <a:t>Groter</a:t>
            </a:r>
          </a:p>
          <a:p>
            <a:pPr algn="r"/>
            <a:r>
              <a:rPr lang="nl-NL" dirty="0">
                <a:solidFill>
                  <a:srgbClr val="0070C0"/>
                </a:solidFill>
              </a:rPr>
              <a:t>Kan eitjes leggen</a:t>
            </a:r>
          </a:p>
          <a:p>
            <a:pPr algn="r"/>
            <a:r>
              <a:rPr lang="nl-NL" dirty="0">
                <a:solidFill>
                  <a:srgbClr val="0070C0"/>
                </a:solidFill>
              </a:rPr>
              <a:t>Leeft 4 jaar</a:t>
            </a:r>
          </a:p>
          <a:p>
            <a:pPr algn="r"/>
            <a:r>
              <a:rPr lang="nl-NL" dirty="0" err="1">
                <a:solidFill>
                  <a:srgbClr val="0070C0"/>
                </a:solidFill>
              </a:rPr>
              <a:t>Koninginne</a:t>
            </a:r>
            <a:r>
              <a:rPr lang="nl-NL" dirty="0">
                <a:solidFill>
                  <a:srgbClr val="0070C0"/>
                </a:solidFill>
              </a:rPr>
              <a:t> gedrag</a:t>
            </a:r>
          </a:p>
        </p:txBody>
      </p:sp>
    </p:spTree>
    <p:extLst>
      <p:ext uri="{BB962C8B-B14F-4D97-AF65-F5344CB8AC3E}">
        <p14:creationId xmlns:p14="http://schemas.microsoft.com/office/powerpoint/2010/main" val="104847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53"/>
          <p:cNvGrpSpPr/>
          <p:nvPr/>
        </p:nvGrpSpPr>
        <p:grpSpPr>
          <a:xfrm>
            <a:off x="1403648" y="1268760"/>
            <a:ext cx="5664150" cy="4461397"/>
            <a:chOff x="1251828" y="1044327"/>
            <a:chExt cx="5304110" cy="395734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627784" y="1887674"/>
              <a:ext cx="2700300" cy="3113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1052"/>
            <p:cNvGrpSpPr/>
            <p:nvPr/>
          </p:nvGrpSpPr>
          <p:grpSpPr>
            <a:xfrm>
              <a:off x="1251828" y="1044327"/>
              <a:ext cx="5304110" cy="3306524"/>
              <a:chOff x="1259632" y="879562"/>
              <a:chExt cx="5544505" cy="3456384"/>
            </a:xfrm>
          </p:grpSpPr>
          <p:grpSp>
            <p:nvGrpSpPr>
              <p:cNvPr id="6" name="Group 7"/>
              <p:cNvGrpSpPr>
                <a:grpSpLocks/>
              </p:cNvGrpSpPr>
              <p:nvPr/>
            </p:nvGrpSpPr>
            <p:grpSpPr bwMode="auto">
              <a:xfrm>
                <a:off x="3491631" y="879562"/>
                <a:ext cx="1080369" cy="1080369"/>
                <a:chOff x="5305146" y="1014454"/>
                <a:chExt cx="1188132" cy="1188132"/>
              </a:xfrm>
            </p:grpSpPr>
            <p:pic>
              <p:nvPicPr>
                <p:cNvPr id="27" name="Picture 5"/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49134" y="1172835"/>
                  <a:ext cx="868779" cy="868779"/>
                </a:xfrm>
                <a:prstGeom prst="rect">
                  <a:avLst/>
                </a:prstGeom>
              </p:spPr>
            </p:pic>
            <p:sp>
              <p:nvSpPr>
                <p:cNvPr id="28" name="Oval 6"/>
                <p:cNvSpPr/>
                <p:nvPr/>
              </p:nvSpPr>
              <p:spPr>
                <a:xfrm>
                  <a:off x="5305146" y="1014454"/>
                  <a:ext cx="1188132" cy="1188132"/>
                </a:xfrm>
                <a:prstGeom prst="ellipse">
                  <a:avLst/>
                </a:prstGeom>
                <a:noFill/>
                <a:ln w="381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cxnSp>
            <p:nvCxnSpPr>
              <p:cNvPr id="7" name="Straight Arrow Connector 10"/>
              <p:cNvCxnSpPr/>
              <p:nvPr/>
            </p:nvCxnSpPr>
            <p:spPr>
              <a:xfrm>
                <a:off x="4067820" y="1959931"/>
                <a:ext cx="124" cy="611819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13"/>
              <p:cNvCxnSpPr>
                <a:stCxn id="19" idx="2"/>
              </p:cNvCxnSpPr>
              <p:nvPr/>
            </p:nvCxnSpPr>
            <p:spPr>
              <a:xfrm flipH="1">
                <a:off x="4295380" y="3777940"/>
                <a:ext cx="1392744" cy="198078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1035"/>
              <p:cNvGrpSpPr/>
              <p:nvPr/>
            </p:nvGrpSpPr>
            <p:grpSpPr>
              <a:xfrm>
                <a:off x="1259632" y="3096690"/>
                <a:ext cx="1399219" cy="1203355"/>
                <a:chOff x="1115616" y="2936726"/>
                <a:chExt cx="1543236" cy="1327212"/>
              </a:xfrm>
            </p:grpSpPr>
            <p:pic>
              <p:nvPicPr>
                <p:cNvPr id="24" name="Picture 2" descr="Stomach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78732" y="3183818"/>
                  <a:ext cx="1080120" cy="1080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115616" y="2936726"/>
                  <a:ext cx="1219200" cy="1219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Oval 23"/>
                <p:cNvSpPr/>
                <p:nvPr/>
              </p:nvSpPr>
              <p:spPr bwMode="auto">
                <a:xfrm>
                  <a:off x="1368326" y="3039803"/>
                  <a:ext cx="1187449" cy="1187448"/>
                </a:xfrm>
                <a:prstGeom prst="ellipse">
                  <a:avLst/>
                </a:prstGeom>
                <a:noFill/>
                <a:ln w="381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cxnSp>
            <p:nvCxnSpPr>
              <p:cNvPr id="10" name="Straight Arrow Connector 24"/>
              <p:cNvCxnSpPr>
                <a:stCxn id="25" idx="6"/>
              </p:cNvCxnSpPr>
              <p:nvPr/>
            </p:nvCxnSpPr>
            <p:spPr>
              <a:xfrm>
                <a:off x="2565394" y="3728465"/>
                <a:ext cx="1358534" cy="247441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1044"/>
              <p:cNvGrpSpPr/>
              <p:nvPr/>
            </p:nvGrpSpPr>
            <p:grpSpPr>
              <a:xfrm>
                <a:off x="5688124" y="3219934"/>
                <a:ext cx="1116013" cy="1116012"/>
                <a:chOff x="5712333" y="3148386"/>
                <a:chExt cx="1187449" cy="1187448"/>
              </a:xfrm>
            </p:grpSpPr>
            <p:pic>
              <p:nvPicPr>
                <p:cNvPr id="21" name="Picture 16"/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976156" y="3291830"/>
                  <a:ext cx="675864" cy="913500"/>
                </a:xfrm>
                <a:prstGeom prst="rect">
                  <a:avLst/>
                </a:prstGeom>
              </p:spPr>
            </p:pic>
            <p:sp>
              <p:nvSpPr>
                <p:cNvPr id="22" name="Oval 17"/>
                <p:cNvSpPr/>
                <p:nvPr/>
              </p:nvSpPr>
              <p:spPr bwMode="auto">
                <a:xfrm>
                  <a:off x="5712333" y="3148386"/>
                  <a:ext cx="1187449" cy="1187448"/>
                </a:xfrm>
                <a:prstGeom prst="ellipse">
                  <a:avLst/>
                </a:prstGeom>
                <a:noFill/>
                <a:ln w="381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pic>
              <p:nvPicPr>
                <p:cNvPr id="23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85640" y="3529319"/>
                  <a:ext cx="478810" cy="411477"/>
                </a:xfrm>
                <a:prstGeom prst="rect">
                  <a:avLst/>
                </a:prstGeom>
              </p:spPr>
            </p:pic>
          </p:grpSp>
          <p:cxnSp>
            <p:nvCxnSpPr>
              <p:cNvPr id="12" name="Straight Arrow Connector 29"/>
              <p:cNvCxnSpPr/>
              <p:nvPr/>
            </p:nvCxnSpPr>
            <p:spPr>
              <a:xfrm>
                <a:off x="2681517" y="2375834"/>
                <a:ext cx="1422431" cy="1600072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034"/>
              <p:cNvGrpSpPr/>
              <p:nvPr/>
            </p:nvGrpSpPr>
            <p:grpSpPr>
              <a:xfrm>
                <a:off x="1649505" y="1382911"/>
                <a:ext cx="1191219" cy="1152128"/>
                <a:chOff x="1216877" y="1347614"/>
                <a:chExt cx="1302895" cy="1260140"/>
              </a:xfrm>
            </p:grpSpPr>
            <p:pic>
              <p:nvPicPr>
                <p:cNvPr id="18" name="Picture 4" descr="Excretory system silhouette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6877" y="1347614"/>
                  <a:ext cx="1188131" cy="11881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" name="Oval 27"/>
                <p:cNvSpPr/>
                <p:nvPr/>
              </p:nvSpPr>
              <p:spPr bwMode="auto">
                <a:xfrm>
                  <a:off x="1330734" y="1418716"/>
                  <a:ext cx="1189038" cy="1189038"/>
                </a:xfrm>
                <a:prstGeom prst="ellipse">
                  <a:avLst/>
                </a:prstGeom>
                <a:noFill/>
                <a:ln w="381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pic>
              <p:nvPicPr>
                <p:cNvPr id="20" name="Picture 2"/>
                <p:cNvPicPr>
                  <a:picLocks noChangeAspect="1"/>
                </p:cNvPicPr>
                <p:nvPr/>
              </p:nvPicPr>
              <p:blipFill>
                <a:blip r:embed="rId9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1193230">
                  <a:off x="1949529" y="2069795"/>
                  <a:ext cx="454115" cy="316136"/>
                </a:xfrm>
                <a:prstGeom prst="rect">
                  <a:avLst/>
                </a:prstGeom>
              </p:spPr>
            </p:pic>
          </p:grpSp>
          <p:sp>
            <p:nvSpPr>
              <p:cNvPr id="14" name="Oval 63"/>
              <p:cNvSpPr/>
              <p:nvPr/>
            </p:nvSpPr>
            <p:spPr bwMode="auto">
              <a:xfrm>
                <a:off x="5220183" y="1563750"/>
                <a:ext cx="1116013" cy="1116012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15" name="Straight Arrow Connector 65"/>
              <p:cNvCxnSpPr/>
              <p:nvPr/>
            </p:nvCxnSpPr>
            <p:spPr>
              <a:xfrm flipH="1">
                <a:off x="4608004" y="2516326"/>
                <a:ext cx="775615" cy="991584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6" descr="Male muscles of sports"/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6136" y="1958975"/>
                <a:ext cx="459196" cy="5045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051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93277" y="1757566"/>
                <a:ext cx="463116" cy="46311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161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CIJFERS </a:t>
            </a:r>
            <a:r>
              <a:rPr lang="nl-NL" dirty="0" err="1" smtClean="0"/>
              <a:t>oVER</a:t>
            </a:r>
            <a:r>
              <a:rPr lang="nl-NL" dirty="0" smtClean="0"/>
              <a:t> KINDEREN</a:t>
            </a:r>
            <a:endParaRPr lang="nl-NL" dirty="0"/>
          </a:p>
        </p:txBody>
      </p:sp>
      <p:sp>
        <p:nvSpPr>
          <p:cNvPr id="29" name="Rechthoek 28"/>
          <p:cNvSpPr/>
          <p:nvPr/>
        </p:nvSpPr>
        <p:spPr>
          <a:xfrm>
            <a:off x="473844" y="1484784"/>
            <a:ext cx="81112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nl-NL" sz="2800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150 </a:t>
            </a:r>
            <a:r>
              <a:rPr lang="nl-NL" sz="2800" dirty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miljoen kinderen </a:t>
            </a:r>
            <a:r>
              <a:rPr lang="nl-NL" sz="28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werken</a:t>
            </a:r>
            <a:r>
              <a:rPr lang="nl-NL" sz="2800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nl-NL" sz="2800" dirty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onder zware omstandigheden </a:t>
            </a:r>
          </a:p>
          <a:p>
            <a:pPr marL="285750" indent="-285750">
              <a:buFont typeface="Wingdings" charset="2"/>
              <a:buChar char="q"/>
            </a:pPr>
            <a:r>
              <a:rPr lang="nl-NL" sz="2800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57 </a:t>
            </a:r>
            <a:r>
              <a:rPr lang="nl-NL" sz="2800" dirty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miljoen kinderen gaat </a:t>
            </a:r>
            <a:r>
              <a:rPr lang="nl-NL" sz="2800" b="1" dirty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niet naar </a:t>
            </a:r>
            <a:r>
              <a:rPr lang="nl-NL" sz="28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school</a:t>
            </a:r>
          </a:p>
          <a:p>
            <a:pPr marL="285750" indent="-285750">
              <a:buFont typeface="Wingdings" charset="2"/>
              <a:buChar char="q"/>
            </a:pPr>
            <a:r>
              <a:rPr lang="nl-NL" sz="2800" dirty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e</a:t>
            </a:r>
            <a:r>
              <a:rPr lang="nl-NL" sz="2800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lk jaar </a:t>
            </a:r>
            <a:r>
              <a:rPr lang="nl-NL" sz="2800" dirty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overlijden ongeveer 3 miljoen kinderen </a:t>
            </a:r>
            <a:r>
              <a:rPr lang="nl-NL" sz="2800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door </a:t>
            </a:r>
            <a:r>
              <a:rPr lang="nl-NL" sz="28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ondervoeding</a:t>
            </a:r>
            <a:endParaRPr lang="nl-NL" sz="2800" b="1" dirty="0">
              <a:solidFill>
                <a:schemeClr val="accent1"/>
              </a:solidFill>
              <a:latin typeface="Raleway" charset="0"/>
              <a:ea typeface="Raleway" charset="0"/>
              <a:cs typeface="Raleway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nl-NL" sz="2800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1,2 </a:t>
            </a:r>
            <a:r>
              <a:rPr lang="nl-NL" sz="2800" dirty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miljoen kinderen sterven </a:t>
            </a:r>
            <a:r>
              <a:rPr lang="nl-NL" sz="2800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door </a:t>
            </a:r>
            <a:r>
              <a:rPr lang="nl-NL" sz="2800" b="1" dirty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gebrek aan schoon </a:t>
            </a:r>
            <a:r>
              <a:rPr lang="nl-NL" sz="28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water</a:t>
            </a:r>
            <a:endParaRPr lang="nl-NL" sz="2800" b="1" dirty="0">
              <a:solidFill>
                <a:schemeClr val="accent1"/>
              </a:solidFill>
              <a:latin typeface="Raleway" charset="0"/>
              <a:ea typeface="Raleway" charset="0"/>
              <a:cs typeface="Raleway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nl-NL" sz="2800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350.000 </a:t>
            </a:r>
            <a:r>
              <a:rPr lang="nl-NL" sz="28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kindsoldaten</a:t>
            </a:r>
            <a:endParaRPr lang="nl-NL" sz="2800" b="1" dirty="0">
              <a:solidFill>
                <a:schemeClr val="accent1"/>
              </a:solidFill>
              <a:latin typeface="Raleway" charset="0"/>
              <a:ea typeface="Raleway" charset="0"/>
              <a:cs typeface="Raleway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nl-NL" sz="2800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1 </a:t>
            </a:r>
            <a:r>
              <a:rPr lang="nl-NL" sz="2800" dirty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miljard kinderen </a:t>
            </a:r>
            <a:r>
              <a:rPr lang="nl-NL" sz="2800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wonen in </a:t>
            </a:r>
            <a:r>
              <a:rPr lang="nl-NL" sz="2800" dirty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landen of </a:t>
            </a:r>
            <a:r>
              <a:rPr lang="nl-NL" sz="2800" b="1" dirty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gebieden </a:t>
            </a:r>
            <a:r>
              <a:rPr lang="nl-NL" sz="28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waar oorlog is</a:t>
            </a:r>
            <a:endParaRPr lang="nl-NL" sz="2800" b="1" dirty="0">
              <a:solidFill>
                <a:schemeClr val="accent1"/>
              </a:solidFill>
              <a:effectLst/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30" name="Afbeelding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421480"/>
            <a:ext cx="1379984" cy="101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1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visie</a:t>
            </a:r>
            <a:endParaRPr lang="nl-NL" dirty="0"/>
          </a:p>
        </p:txBody>
      </p:sp>
      <p:sp>
        <p:nvSpPr>
          <p:cNvPr id="3" name="Rectangle 2"/>
          <p:cNvSpPr/>
          <p:nvPr/>
        </p:nvSpPr>
        <p:spPr>
          <a:xfrm>
            <a:off x="539552" y="1484784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accent1"/>
                </a:solidFill>
              </a:rPr>
              <a:t>Ieder kind is </a:t>
            </a:r>
            <a:r>
              <a:rPr lang="nl-NL" sz="2800" dirty="0">
                <a:solidFill>
                  <a:srgbClr val="FF0066"/>
                </a:solidFill>
              </a:rPr>
              <a:t>waardevol</a:t>
            </a:r>
            <a:r>
              <a:rPr lang="nl-NL" sz="2800" dirty="0">
                <a:solidFill>
                  <a:schemeClr val="accent1"/>
                </a:solidFill>
              </a:rPr>
              <a:t> en geschapen naar </a:t>
            </a:r>
            <a:r>
              <a:rPr lang="nl-NL" sz="2800" dirty="0">
                <a:solidFill>
                  <a:srgbClr val="FF0066"/>
                </a:solidFill>
              </a:rPr>
              <a:t>Gods beeld</a:t>
            </a:r>
            <a:r>
              <a:rPr lang="nl-NL" sz="2800" dirty="0">
                <a:solidFill>
                  <a:schemeClr val="accent1"/>
                </a:solidFill>
              </a:rPr>
              <a:t>. </a:t>
            </a:r>
            <a:endParaRPr lang="nl-NL" sz="2800" dirty="0" smtClean="0">
              <a:solidFill>
                <a:schemeClr val="accent1"/>
              </a:solidFill>
            </a:endParaRPr>
          </a:p>
          <a:p>
            <a:r>
              <a:rPr lang="nl-NL" sz="2800" dirty="0" smtClean="0">
                <a:solidFill>
                  <a:schemeClr val="accent1"/>
                </a:solidFill>
              </a:rPr>
              <a:t>Wij </a:t>
            </a:r>
            <a:r>
              <a:rPr lang="nl-NL" sz="2800" dirty="0">
                <a:solidFill>
                  <a:schemeClr val="accent1"/>
                </a:solidFill>
              </a:rPr>
              <a:t>willen kansarme kinderen in staat stellen om te worden zoals God hen </a:t>
            </a:r>
            <a:r>
              <a:rPr lang="nl-NL" sz="2800" dirty="0">
                <a:solidFill>
                  <a:srgbClr val="FF0066"/>
                </a:solidFill>
              </a:rPr>
              <a:t>bedoeld</a:t>
            </a:r>
            <a:r>
              <a:rPr lang="nl-NL" sz="2800" dirty="0">
                <a:solidFill>
                  <a:schemeClr val="accent1"/>
                </a:solidFill>
              </a:rPr>
              <a:t> heeft. </a:t>
            </a:r>
            <a:endParaRPr lang="nl-NL" sz="2800" dirty="0" smtClean="0">
              <a:solidFill>
                <a:schemeClr val="accent1"/>
              </a:solidFill>
            </a:endParaRPr>
          </a:p>
          <a:p>
            <a:r>
              <a:rPr lang="nl-NL" sz="2800" dirty="0" smtClean="0">
                <a:solidFill>
                  <a:schemeClr val="accent1"/>
                </a:solidFill>
              </a:rPr>
              <a:t>Daarom </a:t>
            </a:r>
            <a:r>
              <a:rPr lang="nl-NL" sz="2800" dirty="0">
                <a:solidFill>
                  <a:schemeClr val="accent1"/>
                </a:solidFill>
              </a:rPr>
              <a:t>voorzien we in de specifieke </a:t>
            </a:r>
            <a:r>
              <a:rPr lang="nl-NL" sz="2800" dirty="0">
                <a:solidFill>
                  <a:srgbClr val="FF0066"/>
                </a:solidFill>
              </a:rPr>
              <a:t>behoeften</a:t>
            </a:r>
            <a:r>
              <a:rPr lang="nl-NL" sz="2800" dirty="0">
                <a:solidFill>
                  <a:schemeClr val="accent1"/>
                </a:solidFill>
              </a:rPr>
              <a:t> van deze kinderen. </a:t>
            </a:r>
            <a:r>
              <a:rPr lang="nl-NL" sz="2800" dirty="0" smtClean="0">
                <a:solidFill>
                  <a:schemeClr val="accent1"/>
                </a:solidFill>
              </a:rPr>
              <a:t>We </a:t>
            </a:r>
            <a:r>
              <a:rPr lang="nl-NL" sz="2800" dirty="0">
                <a:solidFill>
                  <a:schemeClr val="accent1"/>
                </a:solidFill>
              </a:rPr>
              <a:t>bieden ze </a:t>
            </a:r>
            <a:r>
              <a:rPr lang="nl-NL" sz="2800" dirty="0">
                <a:solidFill>
                  <a:srgbClr val="FF0066"/>
                </a:solidFill>
              </a:rPr>
              <a:t>veiligheid</a:t>
            </a:r>
            <a:r>
              <a:rPr lang="nl-NL" sz="2800" dirty="0">
                <a:solidFill>
                  <a:schemeClr val="accent1"/>
                </a:solidFill>
              </a:rPr>
              <a:t> en stabiliteit, </a:t>
            </a:r>
            <a:r>
              <a:rPr lang="nl-NL" sz="2800" dirty="0">
                <a:solidFill>
                  <a:srgbClr val="FF0066"/>
                </a:solidFill>
              </a:rPr>
              <a:t>onderwijs</a:t>
            </a:r>
            <a:r>
              <a:rPr lang="nl-NL" sz="2800" dirty="0">
                <a:solidFill>
                  <a:schemeClr val="accent1"/>
                </a:solidFill>
              </a:rPr>
              <a:t>, </a:t>
            </a:r>
            <a:r>
              <a:rPr lang="nl-NL" sz="2800" dirty="0">
                <a:solidFill>
                  <a:srgbClr val="FF0066"/>
                </a:solidFill>
              </a:rPr>
              <a:t>voedsel</a:t>
            </a:r>
            <a:r>
              <a:rPr lang="nl-NL" sz="2800" dirty="0">
                <a:solidFill>
                  <a:schemeClr val="accent1"/>
                </a:solidFill>
              </a:rPr>
              <a:t> en schoon water. </a:t>
            </a:r>
            <a:endParaRPr lang="nl-NL" sz="2800" dirty="0" smtClean="0">
              <a:solidFill>
                <a:schemeClr val="accent1"/>
              </a:solidFill>
            </a:endParaRPr>
          </a:p>
          <a:p>
            <a:r>
              <a:rPr lang="nl-NL" sz="2800" dirty="0" smtClean="0">
                <a:solidFill>
                  <a:schemeClr val="accent1"/>
                </a:solidFill>
              </a:rPr>
              <a:t>Omdat </a:t>
            </a:r>
            <a:r>
              <a:rPr lang="nl-NL" sz="2800" dirty="0">
                <a:solidFill>
                  <a:schemeClr val="accent1"/>
                </a:solidFill>
              </a:rPr>
              <a:t>kinderen onderdeel uitmaken van een groter geheel, reiken we ook uit naar hun omgeving; hun families en </a:t>
            </a:r>
            <a:r>
              <a:rPr lang="nl-NL" sz="2800" dirty="0">
                <a:solidFill>
                  <a:srgbClr val="FF0066"/>
                </a:solidFill>
              </a:rPr>
              <a:t>gemeenschap</a:t>
            </a:r>
            <a:r>
              <a:rPr lang="nl-NL" sz="2800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81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Holistische benadering</a:t>
            </a:r>
            <a:endParaRPr lang="nl-NL" dirty="0"/>
          </a:p>
        </p:txBody>
      </p:sp>
      <p:sp>
        <p:nvSpPr>
          <p:cNvPr id="3" name="Rectangle 2"/>
          <p:cNvSpPr/>
          <p:nvPr/>
        </p:nvSpPr>
        <p:spPr>
          <a:xfrm>
            <a:off x="539552" y="1484784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800" dirty="0">
              <a:solidFill>
                <a:srgbClr val="FF0066"/>
              </a:solidFill>
            </a:endParaRPr>
          </a:p>
          <a:p>
            <a:endParaRPr lang="nl-NL" sz="2800" dirty="0" smtClean="0">
              <a:solidFill>
                <a:srgbClr val="FF0066"/>
              </a:solidFill>
            </a:endParaRP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7" y="1536197"/>
            <a:ext cx="2726466" cy="2361062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67" y="1536197"/>
            <a:ext cx="2838897" cy="2304845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27" y="1536197"/>
            <a:ext cx="2923219" cy="2220523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01" y="3573016"/>
            <a:ext cx="3148083" cy="2248631"/>
          </a:xfrm>
          <a:prstGeom prst="rect">
            <a:avLst/>
          </a:prstGeom>
        </p:spPr>
      </p:pic>
      <p:pic>
        <p:nvPicPr>
          <p:cNvPr id="10" name="Picture 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184" y="3897259"/>
            <a:ext cx="2651466" cy="1826009"/>
          </a:xfrm>
          <a:prstGeom prst="rect">
            <a:avLst/>
          </a:prstGeom>
        </p:spPr>
      </p:pic>
      <p:pic>
        <p:nvPicPr>
          <p:cNvPr id="11" name="Picture 1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399768"/>
            <a:ext cx="463725" cy="41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7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96850"/>
            <a:ext cx="4095621" cy="3546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Lichamelijke ontwikkeling</a:t>
            </a:r>
            <a:endParaRPr lang="nl-NL" dirty="0"/>
          </a:p>
        </p:txBody>
      </p:sp>
      <p:sp>
        <p:nvSpPr>
          <p:cNvPr id="3" name="Rectangle 2"/>
          <p:cNvSpPr/>
          <p:nvPr/>
        </p:nvSpPr>
        <p:spPr>
          <a:xfrm>
            <a:off x="539552" y="1484784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800" dirty="0">
              <a:solidFill>
                <a:srgbClr val="FF0066"/>
              </a:solidFill>
            </a:endParaRPr>
          </a:p>
          <a:p>
            <a:endParaRPr lang="nl-NL" sz="2800" dirty="0" smtClean="0">
              <a:solidFill>
                <a:srgbClr val="FF00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2015940"/>
            <a:ext cx="48462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accent1"/>
                </a:solidFill>
              </a:rPr>
              <a:t>Kinderen worden individueel begeleid, ook in hun lichamelijke ontwikkeling. Dat gebeurt door </a:t>
            </a:r>
            <a:r>
              <a:rPr lang="nl-NL" sz="2800" dirty="0">
                <a:solidFill>
                  <a:srgbClr val="FF0066"/>
                </a:solidFill>
              </a:rPr>
              <a:t>sport en spel</a:t>
            </a:r>
            <a:r>
              <a:rPr lang="nl-NL" sz="2800" dirty="0">
                <a:solidFill>
                  <a:schemeClr val="accent1"/>
                </a:solidFill>
              </a:rPr>
              <a:t>, gezonde </a:t>
            </a:r>
            <a:r>
              <a:rPr lang="nl-NL" sz="2800" dirty="0">
                <a:solidFill>
                  <a:srgbClr val="FF0066"/>
                </a:solidFill>
              </a:rPr>
              <a:t>voeding</a:t>
            </a:r>
            <a:r>
              <a:rPr lang="nl-NL" sz="2800" dirty="0">
                <a:solidFill>
                  <a:schemeClr val="accent1"/>
                </a:solidFill>
              </a:rPr>
              <a:t>, medische controles, lessen over hygiëne, vaccinaties en </a:t>
            </a:r>
            <a:r>
              <a:rPr lang="nl-NL" sz="2800" dirty="0">
                <a:solidFill>
                  <a:srgbClr val="FF0066"/>
                </a:solidFill>
              </a:rPr>
              <a:t>medische zorg</a:t>
            </a:r>
            <a:r>
              <a:rPr lang="nl-NL" sz="2800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875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686</Words>
  <Application>Microsoft Office PowerPoint</Application>
  <PresentationFormat>Diavoorstelling (4:3)</PresentationFormat>
  <Paragraphs>111</Paragraphs>
  <Slides>24</Slides>
  <Notes>4</Notes>
  <HiddenSlides>5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Office Theme</vt:lpstr>
      <vt:lpstr>PowerPoint-presentatie</vt:lpstr>
      <vt:lpstr>Désirée veening-griffioen</vt:lpstr>
      <vt:lpstr>Beeld van god</vt:lpstr>
      <vt:lpstr>BIJ-VOORBEELD</vt:lpstr>
      <vt:lpstr>PowerPoint-presentatie</vt:lpstr>
      <vt:lpstr>CIJFERS oVER KINDEREN</vt:lpstr>
      <vt:lpstr>visie</vt:lpstr>
      <vt:lpstr>Holistische benadering</vt:lpstr>
      <vt:lpstr>Lichamelijke ontwikkeling</vt:lpstr>
      <vt:lpstr>Sociaal emotionele ontwikkeling</vt:lpstr>
      <vt:lpstr>geestelijke ontwikkeling</vt:lpstr>
      <vt:lpstr>intellectuele ontwikkeling</vt:lpstr>
      <vt:lpstr>Veilige omgeving via lokale kerk</vt:lpstr>
      <vt:lpstr>Meer materialen</vt:lpstr>
      <vt:lpstr>SPONSOR MOGELIJKHEDEN</vt:lpstr>
      <vt:lpstr>Cijfers van het Kinderadoptieplan</vt:lpstr>
      <vt:lpstr>NOODZAKELIJKe VERHOGING sponsorbijdrage</vt:lpstr>
      <vt:lpstr>POST</vt:lpstr>
      <vt:lpstr>TEAM</vt:lpstr>
      <vt:lpstr>Voorafgaande genade</vt:lpstr>
      <vt:lpstr>PowerPoint-presentatie</vt:lpstr>
      <vt:lpstr>Financieel verslag 2016</vt:lpstr>
      <vt:lpstr>TOELICHTING</vt:lpstr>
      <vt:lpstr>BEGROTING 2017</vt:lpstr>
    </vt:vector>
  </TitlesOfParts>
  <Company>Danone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Veening, Desiree</dc:creator>
  <cp:lastModifiedBy>Jan Inden, 2015</cp:lastModifiedBy>
  <cp:revision>44</cp:revision>
  <dcterms:created xsi:type="dcterms:W3CDTF">2016-10-13T17:38:54Z</dcterms:created>
  <dcterms:modified xsi:type="dcterms:W3CDTF">2017-04-24T13:31:40Z</dcterms:modified>
</cp:coreProperties>
</file>